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handoutMasterIdLst>
    <p:handoutMasterId r:id="rId42"/>
  </p:handoutMasterIdLst>
  <p:sldIdLst>
    <p:sldId id="398" r:id="rId2"/>
    <p:sldId id="2028" r:id="rId3"/>
    <p:sldId id="2086" r:id="rId4"/>
    <p:sldId id="2087" r:id="rId5"/>
    <p:sldId id="2088" r:id="rId6"/>
    <p:sldId id="2089" r:id="rId7"/>
    <p:sldId id="1932" r:id="rId8"/>
    <p:sldId id="1362" r:id="rId9"/>
    <p:sldId id="1503" r:id="rId10"/>
    <p:sldId id="2068" r:id="rId11"/>
    <p:sldId id="2090" r:id="rId12"/>
    <p:sldId id="2091" r:id="rId13"/>
    <p:sldId id="2092" r:id="rId14"/>
    <p:sldId id="2093" r:id="rId15"/>
    <p:sldId id="2094" r:id="rId16"/>
    <p:sldId id="2095" r:id="rId17"/>
    <p:sldId id="2096" r:id="rId18"/>
    <p:sldId id="2097" r:id="rId19"/>
    <p:sldId id="2098" r:id="rId20"/>
    <p:sldId id="2099" r:id="rId21"/>
    <p:sldId id="2100" r:id="rId22"/>
    <p:sldId id="2101" r:id="rId23"/>
    <p:sldId id="2102" r:id="rId24"/>
    <p:sldId id="2103" r:id="rId25"/>
    <p:sldId id="2104" r:id="rId26"/>
    <p:sldId id="2105" r:id="rId27"/>
    <p:sldId id="1762" r:id="rId28"/>
    <p:sldId id="2106" r:id="rId29"/>
    <p:sldId id="2107" r:id="rId30"/>
    <p:sldId id="2108" r:id="rId31"/>
    <p:sldId id="2109" r:id="rId32"/>
    <p:sldId id="2110" r:id="rId33"/>
    <p:sldId id="2111" r:id="rId34"/>
    <p:sldId id="2112" r:id="rId35"/>
    <p:sldId id="2113" r:id="rId36"/>
    <p:sldId id="2114" r:id="rId37"/>
    <p:sldId id="2115" r:id="rId38"/>
    <p:sldId id="2116" r:id="rId39"/>
    <p:sldId id="1708" r:id="rId40"/>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008000"/>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2645" autoAdjust="0"/>
    <p:restoredTop sz="90401" autoAdjust="0"/>
  </p:normalViewPr>
  <p:slideViewPr>
    <p:cSldViewPr>
      <p:cViewPr varScale="1">
        <p:scale>
          <a:sx n="112" d="100"/>
          <a:sy n="112" d="100"/>
        </p:scale>
        <p:origin x="1182" y="96"/>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A80EADD6-0DCA-4A48-A323-E66B1431879A}"/>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B16E9F22-E2DB-40CE-8016-3BF21F055346}"/>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DFA589C0-1651-492D-BC10-34B06C4D2167}"/>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3260D463-E0FC-42D9-9230-99B73CAEE9E5}"/>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04AEC40F-A08E-4EC1-B4E8-6B25277B86BF}"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151B4D-3B23-4A51-A0BB-97562BA5B452}"/>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77936856-0A25-462D-B27A-24B94A6B1172}"/>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2A03377A-EE62-47E3-A1B6-E640C4E8A5FE}" type="datetimeFigureOut">
              <a:rPr lang="en-US"/>
              <a:pPr>
                <a:defRPr/>
              </a:pPr>
              <a:t>6/14/2024</a:t>
            </a:fld>
            <a:endParaRPr lang="en-US" dirty="0"/>
          </a:p>
        </p:txBody>
      </p:sp>
      <p:sp>
        <p:nvSpPr>
          <p:cNvPr id="4" name="Slide Image Placeholder 3">
            <a:extLst>
              <a:ext uri="{FF2B5EF4-FFF2-40B4-BE49-F238E27FC236}">
                <a16:creationId xmlns:a16="http://schemas.microsoft.com/office/drawing/2014/main" id="{3E3100E2-9967-42B8-83A5-4904F8AAB316}"/>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74768629-0799-4951-A450-B860489B1B97}"/>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AD57EBD-2C7B-42A0-BDED-7D82195560C3}"/>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8D5BD31E-15F5-41BA-87C4-58F5A2F1CF95}"/>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1CE6759-3CF3-4052-88A9-BF2DF295487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6046B190-4B90-464A-B8FA-D5D8EBBCDC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FCD3F686-1EC4-4F5D-AD87-694EEA87BD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FD31F524-A01D-4CF2-A0C7-71DB0760D3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82F1F3-DE9D-4CFC-BD6F-6E45E7473FAF}"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56E6FC5-06BD-4BFB-94AD-D6073AFF2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AC25CF1-9962-4070-9897-6BCE968EE0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8F786C1-B504-4714-BEFE-0DCD0C86EE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4477C2-8E62-4F9F-AF56-6EC940E7E323}"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56E6FC5-06BD-4BFB-94AD-D6073AFF2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AC25CF1-9962-4070-9897-6BCE968EE0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8F786C1-B504-4714-BEFE-0DCD0C86EE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4477C2-8E62-4F9F-AF56-6EC940E7E323}"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927219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56E6FC5-06BD-4BFB-94AD-D6073AFF2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AC25CF1-9962-4070-9897-6BCE968EE0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8F786C1-B504-4714-BEFE-0DCD0C86EE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4477C2-8E62-4F9F-AF56-6EC940E7E323}"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365765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56E6FC5-06BD-4BFB-94AD-D6073AFF2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AC25CF1-9962-4070-9897-6BCE968EE0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8F786C1-B504-4714-BEFE-0DCD0C86EE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4477C2-8E62-4F9F-AF56-6EC940E7E323}"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2696406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56E6FC5-06BD-4BFB-94AD-D6073AFF2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AC25CF1-9962-4070-9897-6BCE968EE0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8F786C1-B504-4714-BEFE-0DCD0C86EE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4477C2-8E62-4F9F-AF56-6EC940E7E323}"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201785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56E6FC5-06BD-4BFB-94AD-D6073AFF2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AC25CF1-9962-4070-9897-6BCE968EE0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8F786C1-B504-4714-BEFE-0DCD0C86EE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4477C2-8E62-4F9F-AF56-6EC940E7E323}"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540571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56E6FC5-06BD-4BFB-94AD-D6073AFF2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AC25CF1-9962-4070-9897-6BCE968EE0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8F786C1-B504-4714-BEFE-0DCD0C86EE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4477C2-8E62-4F9F-AF56-6EC940E7E323}"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004669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56E6FC5-06BD-4BFB-94AD-D6073AFF2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AC25CF1-9962-4070-9897-6BCE968EE0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8F786C1-B504-4714-BEFE-0DCD0C86EE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4477C2-8E62-4F9F-AF56-6EC940E7E323}"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889410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56E6FC5-06BD-4BFB-94AD-D6073AFF2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AC25CF1-9962-4070-9897-6BCE968EE0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8F786C1-B504-4714-BEFE-0DCD0C86EE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4477C2-8E62-4F9F-AF56-6EC940E7E323}"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0409067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56E6FC5-06BD-4BFB-94AD-D6073AFF2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AC25CF1-9962-4070-9897-6BCE968EE0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8F786C1-B504-4714-BEFE-0DCD0C86EE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4477C2-8E62-4F9F-AF56-6EC940E7E323}"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334609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2728BFF-B512-43F0-86E5-111564F69D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052E4A66-CB66-46D4-B39E-2937E25E50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F912A88A-50CB-4202-8DF4-A5E2CBEB99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93DF36-D8D4-43C4-9B84-279C126A10AF}"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56E6FC5-06BD-4BFB-94AD-D6073AFF2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AC25CF1-9962-4070-9897-6BCE968EE0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8F786C1-B504-4714-BEFE-0DCD0C86EE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4477C2-8E62-4F9F-AF56-6EC940E7E323}"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6461440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56E6FC5-06BD-4BFB-94AD-D6073AFF2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AC25CF1-9962-4070-9897-6BCE968EE0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8F786C1-B504-4714-BEFE-0DCD0C86EE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4477C2-8E62-4F9F-AF56-6EC940E7E323}"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8631271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56E6FC5-06BD-4BFB-94AD-D6073AFF2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AC25CF1-9962-4070-9897-6BCE968EE0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8F786C1-B504-4714-BEFE-0DCD0C86EE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4477C2-8E62-4F9F-AF56-6EC940E7E323}"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9649902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56E6FC5-06BD-4BFB-94AD-D6073AFF2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AC25CF1-9962-4070-9897-6BCE968EE0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8F786C1-B504-4714-BEFE-0DCD0C86EE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4477C2-8E62-4F9F-AF56-6EC940E7E323}"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1631909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56E6FC5-06BD-4BFB-94AD-D6073AFF2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AC25CF1-9962-4070-9897-6BCE968EE0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8F786C1-B504-4714-BEFE-0DCD0C86EE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4477C2-8E62-4F9F-AF56-6EC940E7E323}"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783757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56E6FC5-06BD-4BFB-94AD-D6073AFF2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AC25CF1-9962-4070-9897-6BCE968EE0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8F786C1-B504-4714-BEFE-0DCD0C86EE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4477C2-8E62-4F9F-AF56-6EC940E7E323}"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445811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84C433F-C223-4A61-94D0-0B779999C5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01BFE1F-B3B7-4767-B3E1-ECCD40A384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DFB3B7E8-CEE0-44D6-889A-9A9EBCA5C9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A7B3B3-67F4-4AB5-85E5-16CFDD9D2CE0}"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9756558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8566545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084136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2728BFF-B512-43F0-86E5-111564F69D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052E4A66-CB66-46D4-B39E-2937E25E50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F912A88A-50CB-4202-8DF4-A5E2CBEB99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93DF36-D8D4-43C4-9B84-279C126A10AF}"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7150005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1880486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6681190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2582016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7951321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5040135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0231831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9263626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0512089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2432068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8BEE4A8F-8622-47D0-A162-746F3BE592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66D46376-A53E-4975-AE7E-D5125DCDEA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02CA85E0-79D7-443B-A2B9-A9AE6C90A3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F0ADCC-5B69-446A-BAC8-B0E7899786FC}"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2728BFF-B512-43F0-86E5-111564F69D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052E4A66-CB66-46D4-B39E-2937E25E50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F912A88A-50CB-4202-8DF4-A5E2CBEB99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93DF36-D8D4-43C4-9B84-279C126A10AF}"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895691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2728BFF-B512-43F0-86E5-111564F69D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052E4A66-CB66-46D4-B39E-2937E25E50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F912A88A-50CB-4202-8DF4-A5E2CBEB99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93DF36-D8D4-43C4-9B84-279C126A10AF}"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071597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2728BFF-B512-43F0-86E5-111564F69D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052E4A66-CB66-46D4-B39E-2937E25E50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F912A88A-50CB-4202-8DF4-A5E2CBEB99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93DF36-D8D4-43C4-9B84-279C126A10AF}"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706495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C1E4385-54AE-448E-A15A-4EF8EDDC07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A9175938-7DDD-44D1-96C8-B9C17E2711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10D07185-A97E-4009-8AE5-809AF1EC0A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A03D91-393B-48A8-B7AB-6D31E100FCAC}"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991731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84C433F-C223-4A61-94D0-0B779999C5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01BFE1F-B3B7-4767-B3E1-ECCD40A384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DFB3B7E8-CEE0-44D6-889A-9A9EBCA5C9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A7B3B3-67F4-4AB5-85E5-16CFDD9D2CE0}"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2B8D6F28-6814-450F-9021-16354BDE07B2}"/>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5661C0B9-35ED-46E9-9B1A-86BFCFB20CBF}"/>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2791AB46-015E-4413-868C-506839424EB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77460E15-670C-4275-BC17-C1EE18316A39}"/>
              </a:ext>
            </a:extLst>
          </p:cNvPr>
          <p:cNvSpPr>
            <a:spLocks noGrp="1"/>
          </p:cNvSpPr>
          <p:nvPr>
            <p:ph type="sldNum" sz="quarter" idx="12"/>
          </p:nvPr>
        </p:nvSpPr>
        <p:spPr>
          <a:xfrm>
            <a:off x="8229600" y="6473825"/>
            <a:ext cx="758825" cy="247650"/>
          </a:xfrm>
        </p:spPr>
        <p:txBody>
          <a:bodyPr/>
          <a:lstStyle>
            <a:lvl1pPr>
              <a:defRPr smtClean="0"/>
            </a:lvl1pPr>
          </a:lstStyle>
          <a:p>
            <a:pPr>
              <a:defRPr/>
            </a:pPr>
            <a:fld id="{C8105535-6656-46E6-8A50-ECEA10A4A774}" type="slidenum">
              <a:rPr lang="en-US" altLang="en-US"/>
              <a:pPr>
                <a:defRPr/>
              </a:pPr>
              <a:t>‹#›</a:t>
            </a:fld>
            <a:endParaRPr lang="en-US" altLang="en-US"/>
          </a:p>
        </p:txBody>
      </p:sp>
    </p:spTree>
    <p:extLst>
      <p:ext uri="{BB962C8B-B14F-4D97-AF65-F5344CB8AC3E}">
        <p14:creationId xmlns:p14="http://schemas.microsoft.com/office/powerpoint/2010/main" val="1097641276"/>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1286DFC3-A236-462B-9864-F0A00343A3BD}"/>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8E653D2C-61BA-49D1-9261-347C22753FB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38B59FEB-D7A6-4D9B-92CD-14B5046784F6}"/>
              </a:ext>
            </a:extLst>
          </p:cNvPr>
          <p:cNvSpPr>
            <a:spLocks noGrp="1"/>
          </p:cNvSpPr>
          <p:nvPr>
            <p:ph type="sldNum" sz="quarter" idx="12"/>
          </p:nvPr>
        </p:nvSpPr>
        <p:spPr/>
        <p:txBody>
          <a:bodyPr/>
          <a:lstStyle>
            <a:lvl1pPr>
              <a:defRPr/>
            </a:lvl1pPr>
          </a:lstStyle>
          <a:p>
            <a:pPr>
              <a:defRPr/>
            </a:pPr>
            <a:fld id="{1B604393-8CC4-4189-978C-4A4ABA60180A}" type="slidenum">
              <a:rPr lang="en-US" altLang="en-US"/>
              <a:pPr>
                <a:defRPr/>
              </a:pPr>
              <a:t>‹#›</a:t>
            </a:fld>
            <a:endParaRPr lang="en-US" altLang="en-US"/>
          </a:p>
        </p:txBody>
      </p:sp>
    </p:spTree>
    <p:extLst>
      <p:ext uri="{BB962C8B-B14F-4D97-AF65-F5344CB8AC3E}">
        <p14:creationId xmlns:p14="http://schemas.microsoft.com/office/powerpoint/2010/main" val="302107591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D51250-FF6B-492D-B869-87DE0E12261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0A54522-C166-4C98-9EAC-A6EF26028AB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21D5457-7F9E-4643-839C-E52D676699C0}"/>
              </a:ext>
            </a:extLst>
          </p:cNvPr>
          <p:cNvSpPr>
            <a:spLocks noGrp="1"/>
          </p:cNvSpPr>
          <p:nvPr>
            <p:ph type="sldNum" sz="quarter" idx="12"/>
          </p:nvPr>
        </p:nvSpPr>
        <p:spPr/>
        <p:txBody>
          <a:bodyPr/>
          <a:lstStyle>
            <a:lvl1pPr>
              <a:defRPr smtClean="0"/>
            </a:lvl1pPr>
          </a:lstStyle>
          <a:p>
            <a:pPr>
              <a:defRPr/>
            </a:pPr>
            <a:fld id="{D4E46F92-C4E3-4C88-96E9-CE73EABBB708}" type="slidenum">
              <a:rPr lang="en-US" altLang="en-US"/>
              <a:pPr>
                <a:defRPr/>
              </a:pPr>
              <a:t>‹#›</a:t>
            </a:fld>
            <a:endParaRPr lang="en-US" altLang="en-US"/>
          </a:p>
        </p:txBody>
      </p:sp>
    </p:spTree>
    <p:extLst>
      <p:ext uri="{BB962C8B-B14F-4D97-AF65-F5344CB8AC3E}">
        <p14:creationId xmlns:p14="http://schemas.microsoft.com/office/powerpoint/2010/main" val="249211912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D75BA0C6-C0FE-4041-B081-A6AB20F99741}"/>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920E10A9-65B8-4BA2-9473-51F91ADF4485}"/>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FF8E9DD8-A34C-47F4-A346-4EDCFB1AE2D0}"/>
              </a:ext>
            </a:extLst>
          </p:cNvPr>
          <p:cNvSpPr>
            <a:spLocks noGrp="1"/>
          </p:cNvSpPr>
          <p:nvPr>
            <p:ph type="sldNum" sz="quarter" idx="12"/>
          </p:nvPr>
        </p:nvSpPr>
        <p:spPr>
          <a:xfrm>
            <a:off x="8229600" y="6473825"/>
            <a:ext cx="758825" cy="247650"/>
          </a:xfrm>
        </p:spPr>
        <p:txBody>
          <a:bodyPr/>
          <a:lstStyle>
            <a:lvl1pPr>
              <a:defRPr smtClean="0"/>
            </a:lvl1pPr>
          </a:lstStyle>
          <a:p>
            <a:pPr>
              <a:defRPr/>
            </a:pPr>
            <a:fld id="{4D76D955-32B3-42DB-A168-5DFE2D2F8BCF}" type="slidenum">
              <a:rPr lang="en-US" altLang="en-US"/>
              <a:pPr>
                <a:defRPr/>
              </a:pPr>
              <a:t>‹#›</a:t>
            </a:fld>
            <a:endParaRPr lang="en-US" altLang="en-US"/>
          </a:p>
        </p:txBody>
      </p:sp>
    </p:spTree>
    <p:extLst>
      <p:ext uri="{BB962C8B-B14F-4D97-AF65-F5344CB8AC3E}">
        <p14:creationId xmlns:p14="http://schemas.microsoft.com/office/powerpoint/2010/main" val="356770489"/>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CE217F07-E4C8-44B3-9F4F-48B5A12E99A0}"/>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1973978E-9A04-4639-8049-F8B1704E2C8D}"/>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55778569-929F-4A3C-93B8-733599D06F3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34D00F44-9BED-4BD6-9E9A-546D47A12CF0}"/>
              </a:ext>
            </a:extLst>
          </p:cNvPr>
          <p:cNvSpPr>
            <a:spLocks noGrp="1"/>
          </p:cNvSpPr>
          <p:nvPr>
            <p:ph type="sldNum" sz="quarter" idx="12"/>
          </p:nvPr>
        </p:nvSpPr>
        <p:spPr/>
        <p:txBody>
          <a:bodyPr/>
          <a:lstStyle>
            <a:lvl1pPr>
              <a:defRPr smtClean="0"/>
            </a:lvl1pPr>
          </a:lstStyle>
          <a:p>
            <a:pPr>
              <a:defRPr/>
            </a:pPr>
            <a:fld id="{C9355457-1309-4F3A-B43F-847D7E53774C}" type="slidenum">
              <a:rPr lang="en-US" altLang="en-US"/>
              <a:pPr>
                <a:defRPr/>
              </a:pPr>
              <a:t>‹#›</a:t>
            </a:fld>
            <a:endParaRPr lang="en-US" altLang="en-US"/>
          </a:p>
        </p:txBody>
      </p:sp>
    </p:spTree>
    <p:extLst>
      <p:ext uri="{BB962C8B-B14F-4D97-AF65-F5344CB8AC3E}">
        <p14:creationId xmlns:p14="http://schemas.microsoft.com/office/powerpoint/2010/main" val="3057422934"/>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9B739BE-6326-44B8-B37A-B1E353A4E9EF}"/>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6A6C19AD-5910-422B-A2BF-8038AF1A6E7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10A9AF1F-DA21-43AA-9232-226777642C81}"/>
              </a:ext>
            </a:extLst>
          </p:cNvPr>
          <p:cNvSpPr>
            <a:spLocks noGrp="1"/>
          </p:cNvSpPr>
          <p:nvPr>
            <p:ph type="sldNum" sz="quarter" idx="12"/>
          </p:nvPr>
        </p:nvSpPr>
        <p:spPr/>
        <p:txBody>
          <a:bodyPr/>
          <a:lstStyle>
            <a:lvl1pPr>
              <a:defRPr/>
            </a:lvl1pPr>
          </a:lstStyle>
          <a:p>
            <a:pPr>
              <a:defRPr/>
            </a:pPr>
            <a:fld id="{25F06F5A-69BF-4BD5-A467-DDDA4BAB7591}" type="slidenum">
              <a:rPr lang="en-US" altLang="en-US"/>
              <a:pPr>
                <a:defRPr/>
              </a:pPr>
              <a:t>‹#›</a:t>
            </a:fld>
            <a:endParaRPr lang="en-US" altLang="en-US"/>
          </a:p>
        </p:txBody>
      </p:sp>
    </p:spTree>
    <p:extLst>
      <p:ext uri="{BB962C8B-B14F-4D97-AF65-F5344CB8AC3E}">
        <p14:creationId xmlns:p14="http://schemas.microsoft.com/office/powerpoint/2010/main" val="129832542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14BDF4A0-2E17-4673-A287-4346E9761E53}"/>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740C93E8-DC6C-408C-9102-421B46E59339}"/>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748FBCAA-8FA2-415B-B899-27D072705B03}"/>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B7F1EF9F-A860-4E79-9E61-4C14690B0F3F}"/>
              </a:ext>
            </a:extLst>
          </p:cNvPr>
          <p:cNvSpPr>
            <a:spLocks noGrp="1"/>
          </p:cNvSpPr>
          <p:nvPr>
            <p:ph type="sldNum" sz="quarter" idx="12"/>
          </p:nvPr>
        </p:nvSpPr>
        <p:spPr>
          <a:xfrm>
            <a:off x="8229600" y="6477000"/>
            <a:ext cx="762000" cy="247650"/>
          </a:xfrm>
        </p:spPr>
        <p:txBody>
          <a:bodyPr/>
          <a:lstStyle>
            <a:lvl1pPr>
              <a:defRPr smtClean="0"/>
            </a:lvl1pPr>
          </a:lstStyle>
          <a:p>
            <a:pPr>
              <a:defRPr/>
            </a:pPr>
            <a:fld id="{167D6A9C-A5C9-4B76-ACF6-DE37AAC6E9F1}" type="slidenum">
              <a:rPr lang="en-US" altLang="en-US"/>
              <a:pPr>
                <a:defRPr/>
              </a:pPr>
              <a:t>‹#›</a:t>
            </a:fld>
            <a:endParaRPr lang="en-US" altLang="en-US"/>
          </a:p>
        </p:txBody>
      </p:sp>
    </p:spTree>
    <p:extLst>
      <p:ext uri="{BB962C8B-B14F-4D97-AF65-F5344CB8AC3E}">
        <p14:creationId xmlns:p14="http://schemas.microsoft.com/office/powerpoint/2010/main" val="1744056489"/>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D65D4195-0FA5-4E6E-981C-937E1A027A9B}"/>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E5968C99-ACA5-4484-A426-DE98E5E6158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7D75EEFF-D75B-4CDC-955C-E21039DFEBEB}"/>
              </a:ext>
            </a:extLst>
          </p:cNvPr>
          <p:cNvSpPr>
            <a:spLocks noGrp="1"/>
          </p:cNvSpPr>
          <p:nvPr>
            <p:ph type="sldNum" sz="quarter" idx="12"/>
          </p:nvPr>
        </p:nvSpPr>
        <p:spPr/>
        <p:txBody>
          <a:bodyPr/>
          <a:lstStyle>
            <a:lvl1pPr>
              <a:defRPr/>
            </a:lvl1pPr>
          </a:lstStyle>
          <a:p>
            <a:pPr>
              <a:defRPr/>
            </a:pPr>
            <a:fld id="{539B4DA0-AED9-4297-B4B4-6E514363BF40}" type="slidenum">
              <a:rPr lang="en-US" altLang="en-US"/>
              <a:pPr>
                <a:defRPr/>
              </a:pPr>
              <a:t>‹#›</a:t>
            </a:fld>
            <a:endParaRPr lang="en-US" altLang="en-US"/>
          </a:p>
        </p:txBody>
      </p:sp>
    </p:spTree>
    <p:extLst>
      <p:ext uri="{BB962C8B-B14F-4D97-AF65-F5344CB8AC3E}">
        <p14:creationId xmlns:p14="http://schemas.microsoft.com/office/powerpoint/2010/main" val="3781278356"/>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E32D5D3E-4416-49AA-9647-8310CFA6AD56}"/>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7E80A939-8DFE-4AE7-8BF0-A974E879D93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9D4FECC8-B8CE-4A15-83B8-7C57DF43A873}"/>
              </a:ext>
            </a:extLst>
          </p:cNvPr>
          <p:cNvSpPr>
            <a:spLocks noGrp="1"/>
          </p:cNvSpPr>
          <p:nvPr>
            <p:ph type="sldNum" sz="quarter" idx="12"/>
          </p:nvPr>
        </p:nvSpPr>
        <p:spPr/>
        <p:txBody>
          <a:bodyPr/>
          <a:lstStyle>
            <a:lvl1pPr>
              <a:defRPr smtClean="0"/>
            </a:lvl1pPr>
          </a:lstStyle>
          <a:p>
            <a:pPr>
              <a:defRPr/>
            </a:pPr>
            <a:fld id="{4B362D5C-DAE5-4881-B351-436B8D4BD818}" type="slidenum">
              <a:rPr lang="en-US" altLang="en-US"/>
              <a:pPr>
                <a:defRPr/>
              </a:pPr>
              <a:t>‹#›</a:t>
            </a:fld>
            <a:endParaRPr lang="en-US" altLang="en-US"/>
          </a:p>
        </p:txBody>
      </p:sp>
    </p:spTree>
    <p:extLst>
      <p:ext uri="{BB962C8B-B14F-4D97-AF65-F5344CB8AC3E}">
        <p14:creationId xmlns:p14="http://schemas.microsoft.com/office/powerpoint/2010/main" val="1388173107"/>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5B67CAA2-8EE0-480C-A482-2FA012142324}"/>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5EDCAF27-6371-4BD0-AF09-EA6C3C01A9D2}"/>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82BD2E09-0634-442B-B960-0D60D5726CE9}"/>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EE5A1C1C-F955-41D6-9337-D8A30DE9BC5D}"/>
              </a:ext>
            </a:extLst>
          </p:cNvPr>
          <p:cNvSpPr>
            <a:spLocks noGrp="1"/>
          </p:cNvSpPr>
          <p:nvPr>
            <p:ph type="sldNum" sz="quarter" idx="12"/>
          </p:nvPr>
        </p:nvSpPr>
        <p:spPr/>
        <p:txBody>
          <a:bodyPr/>
          <a:lstStyle>
            <a:lvl1pPr>
              <a:defRPr smtClean="0"/>
            </a:lvl1pPr>
          </a:lstStyle>
          <a:p>
            <a:pPr>
              <a:defRPr/>
            </a:pPr>
            <a:fld id="{5E904CE8-7A7F-4CFF-8468-FE8A485847C8}" type="slidenum">
              <a:rPr lang="en-US" altLang="en-US"/>
              <a:pPr>
                <a:defRPr/>
              </a:pPr>
              <a:t>‹#›</a:t>
            </a:fld>
            <a:endParaRPr lang="en-US" altLang="en-US"/>
          </a:p>
        </p:txBody>
      </p:sp>
    </p:spTree>
    <p:extLst>
      <p:ext uri="{BB962C8B-B14F-4D97-AF65-F5344CB8AC3E}">
        <p14:creationId xmlns:p14="http://schemas.microsoft.com/office/powerpoint/2010/main" val="260861582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51566391-8258-42EC-9BFD-E1C8A2BB449C}"/>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827C0C7C-74A7-43FD-9A3F-5AC3DEFA25B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EDC67F8A-BA37-489B-8527-50569BC6DD82}"/>
              </a:ext>
            </a:extLst>
          </p:cNvPr>
          <p:cNvSpPr>
            <a:spLocks noGrp="1"/>
          </p:cNvSpPr>
          <p:nvPr>
            <p:ph type="sldNum" sz="quarter" idx="12"/>
          </p:nvPr>
        </p:nvSpPr>
        <p:spPr/>
        <p:txBody>
          <a:bodyPr/>
          <a:lstStyle>
            <a:lvl1pPr>
              <a:defRPr smtClean="0"/>
            </a:lvl1pPr>
          </a:lstStyle>
          <a:p>
            <a:pPr>
              <a:defRPr/>
            </a:pPr>
            <a:fld id="{374E0B14-A131-4D6C-A592-9F08F7067C41}" type="slidenum">
              <a:rPr lang="en-US" altLang="en-US"/>
              <a:pPr>
                <a:defRPr/>
              </a:pPr>
              <a:t>‹#›</a:t>
            </a:fld>
            <a:endParaRPr lang="en-US" altLang="en-US"/>
          </a:p>
        </p:txBody>
      </p:sp>
    </p:spTree>
    <p:extLst>
      <p:ext uri="{BB962C8B-B14F-4D97-AF65-F5344CB8AC3E}">
        <p14:creationId xmlns:p14="http://schemas.microsoft.com/office/powerpoint/2010/main" val="2086403947"/>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3B226F9-F03B-4576-8C38-654ACD8BE02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E558D7F6-6854-4CC0-B5B0-7E0FFD102FD4}"/>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64F81004-BF8C-441D-8723-E699D0257555}"/>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ECC480B7-DDAC-4604-B635-21EDF70ABD99}"/>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8F41874E-252B-4DA9-909C-3CBCDAEA8EC3}"/>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62C93B8F-28D1-4B7F-824B-F01A46500687}"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127408CA-A364-4352-A363-63EE0BF5B419}"/>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FE087AF8-D711-4395-8602-22584E16439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DB45F6A8-E45F-4830-B854-D96223E4678A}"/>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709" r:id="rId1"/>
    <p:sldLayoutId id="2147485710" r:id="rId2"/>
    <p:sldLayoutId id="2147485711" r:id="rId3"/>
    <p:sldLayoutId id="2147485706" r:id="rId4"/>
    <p:sldLayoutId id="2147485712" r:id="rId5"/>
    <p:sldLayoutId id="2147485707" r:id="rId6"/>
    <p:sldLayoutId id="2147485713" r:id="rId7"/>
    <p:sldLayoutId id="2147485714" r:id="rId8"/>
    <p:sldLayoutId id="2147485715" r:id="rId9"/>
    <p:sldLayoutId id="2147485708" r:id="rId10"/>
    <p:sldLayoutId id="214748571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665E191C-6C68-40E8-9914-ABEFC8AF7B18}"/>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a:solidFill>
                  <a:srgbClr val="002060"/>
                </a:solidFill>
                <a:effectLst>
                  <a:outerShdw blurRad="38100" dist="38100" dir="2700000" algn="tl">
                    <a:srgbClr val="000000">
                      <a:alpha val="43137"/>
                    </a:srgbClr>
                  </a:outerShdw>
                </a:effectLst>
              </a:rPr>
              <a:t>Godly  Sorrow</a:t>
            </a: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506E55-19D5-49E3-BAD5-C7234F517C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8D51A2-849E-4F70-9F3B-32457F85B2F1}"/>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What does “Mourn” mean?</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t>
            </a:r>
            <a:r>
              <a:rPr lang="en-US" altLang="en-US" sz="4400" b="1">
                <a:solidFill>
                  <a:srgbClr val="00B05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Mourn</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sorrow, grief for the 	dead, a passionate lament for a 	loved one, bringing an ache to 	the heart &amp; unrestrained tears to 	the eyes.</a:t>
            </a:r>
          </a:p>
          <a:p>
            <a:pPr marL="742950" indent="-74295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endParaRPr>
          </a:p>
          <a:p>
            <a:pPr marL="742950" indent="-742950" algn="just" eaLnBrk="1" hangingPunct="1">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rPr>
              <a:t>πενθέω</a:t>
            </a:r>
            <a:endParaRPr lang="el-GR" sz="2800"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B318D91E-F3ED-4226-B3AA-1BE1BA8C7B38}"/>
              </a:ext>
            </a:extLst>
          </p:cNvPr>
          <p:cNvSpPr/>
          <p:nvPr/>
        </p:nvSpPr>
        <p:spPr>
          <a:xfrm>
            <a:off x="762000" y="152400"/>
            <a:ext cx="7848600" cy="523220"/>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What Does “Those Who Mourn” Mean?</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506E55-19D5-49E3-BAD5-C7234F517C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8D51A2-849E-4F70-9F3B-32457F85B2F1}"/>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What does “Mourn” mean?</a:t>
            </a:r>
          </a:p>
          <a:p>
            <a:pPr marL="742950" indent="-742950" algn="just" eaLnBrk="1" hangingPunct="1">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37:34-35 -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Jacob tore his clothes, put on sackcloth and mourned for his son many days. All his sons and daughters came to comfort him, but he refused to be comforted. "No," he said, "in mourning will I go down to the grave to my son." So his father wept for him.</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B318D91E-F3ED-4226-B3AA-1BE1BA8C7B38}"/>
              </a:ext>
            </a:extLst>
          </p:cNvPr>
          <p:cNvSpPr/>
          <p:nvPr/>
        </p:nvSpPr>
        <p:spPr>
          <a:xfrm>
            <a:off x="762000" y="152400"/>
            <a:ext cx="7848600" cy="523220"/>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What Does “Those Who Mourn” Mean?</a:t>
            </a:r>
          </a:p>
        </p:txBody>
      </p:sp>
    </p:spTree>
    <p:extLst>
      <p:ext uri="{BB962C8B-B14F-4D97-AF65-F5344CB8AC3E}">
        <p14:creationId xmlns:p14="http://schemas.microsoft.com/office/powerpoint/2010/main" val="201893975"/>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506E55-19D5-49E3-BAD5-C7234F517C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8D51A2-849E-4F70-9F3B-32457F85B2F1}"/>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What is this passage telling us?</a:t>
            </a:r>
          </a:p>
        </p:txBody>
      </p:sp>
      <p:sp>
        <p:nvSpPr>
          <p:cNvPr id="4" name="Rectangle 3">
            <a:extLst>
              <a:ext uri="{FF2B5EF4-FFF2-40B4-BE49-F238E27FC236}">
                <a16:creationId xmlns:a16="http://schemas.microsoft.com/office/drawing/2014/main" id="{B318D91E-F3ED-4226-B3AA-1BE1BA8C7B38}"/>
              </a:ext>
            </a:extLst>
          </p:cNvPr>
          <p:cNvSpPr/>
          <p:nvPr/>
        </p:nvSpPr>
        <p:spPr>
          <a:xfrm>
            <a:off x="762000" y="152400"/>
            <a:ext cx="7848600" cy="523220"/>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What Does “Those Who Mourn” Mean?</a:t>
            </a:r>
          </a:p>
        </p:txBody>
      </p:sp>
    </p:spTree>
    <p:extLst>
      <p:ext uri="{BB962C8B-B14F-4D97-AF65-F5344CB8AC3E}">
        <p14:creationId xmlns:p14="http://schemas.microsoft.com/office/powerpoint/2010/main" val="2144421004"/>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506E55-19D5-49E3-BAD5-C7234F517C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8D51A2-849E-4F70-9F3B-32457F85B2F1}"/>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What is this passage telling us?</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1. This is godly sorrow.</a:t>
            </a:r>
          </a:p>
          <a:p>
            <a:pPr marL="742950" indent="-74295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Corinthians 7:10 -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Godly sorrow brings repentance that leads to salvation and leaves no regret, but worldly sorrow brings death.</a:t>
            </a:r>
          </a:p>
        </p:txBody>
      </p:sp>
      <p:sp>
        <p:nvSpPr>
          <p:cNvPr id="4" name="Rectangle 3">
            <a:extLst>
              <a:ext uri="{FF2B5EF4-FFF2-40B4-BE49-F238E27FC236}">
                <a16:creationId xmlns:a16="http://schemas.microsoft.com/office/drawing/2014/main" id="{B318D91E-F3ED-4226-B3AA-1BE1BA8C7B38}"/>
              </a:ext>
            </a:extLst>
          </p:cNvPr>
          <p:cNvSpPr/>
          <p:nvPr/>
        </p:nvSpPr>
        <p:spPr>
          <a:xfrm>
            <a:off x="762000" y="152400"/>
            <a:ext cx="7848600" cy="523220"/>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What Does “Those Who Mourn” Mean?</a:t>
            </a:r>
          </a:p>
        </p:txBody>
      </p:sp>
    </p:spTree>
    <p:extLst>
      <p:ext uri="{BB962C8B-B14F-4D97-AF65-F5344CB8AC3E}">
        <p14:creationId xmlns:p14="http://schemas.microsoft.com/office/powerpoint/2010/main" val="2828382383"/>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506E55-19D5-49E3-BAD5-C7234F517C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8D51A2-849E-4F70-9F3B-32457F85B2F1}"/>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What is this passage telling us?</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2. Some take this to mean sorrow 	for the world’s condition.</a:t>
            </a:r>
          </a:p>
        </p:txBody>
      </p:sp>
      <p:sp>
        <p:nvSpPr>
          <p:cNvPr id="4" name="Rectangle 3">
            <a:extLst>
              <a:ext uri="{FF2B5EF4-FFF2-40B4-BE49-F238E27FC236}">
                <a16:creationId xmlns:a16="http://schemas.microsoft.com/office/drawing/2014/main" id="{B318D91E-F3ED-4226-B3AA-1BE1BA8C7B38}"/>
              </a:ext>
            </a:extLst>
          </p:cNvPr>
          <p:cNvSpPr/>
          <p:nvPr/>
        </p:nvSpPr>
        <p:spPr>
          <a:xfrm>
            <a:off x="762000" y="152400"/>
            <a:ext cx="7848600" cy="523220"/>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What Does “Those Who Mourn” Mean?</a:t>
            </a:r>
          </a:p>
        </p:txBody>
      </p:sp>
    </p:spTree>
    <p:extLst>
      <p:ext uri="{BB962C8B-B14F-4D97-AF65-F5344CB8AC3E}">
        <p14:creationId xmlns:p14="http://schemas.microsoft.com/office/powerpoint/2010/main" val="1840510698"/>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506E55-19D5-49E3-BAD5-C7234F517C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8D51A2-849E-4F70-9F3B-32457F85B2F1}"/>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What is this passage telling us?</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2. Some take this to mean sorrow 	for the world’s condition.</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 Immorality in government &amp; 		apathy about it by so many 		citizens.</a:t>
            </a:r>
          </a:p>
        </p:txBody>
      </p:sp>
      <p:sp>
        <p:nvSpPr>
          <p:cNvPr id="4" name="Rectangle 3">
            <a:extLst>
              <a:ext uri="{FF2B5EF4-FFF2-40B4-BE49-F238E27FC236}">
                <a16:creationId xmlns:a16="http://schemas.microsoft.com/office/drawing/2014/main" id="{B318D91E-F3ED-4226-B3AA-1BE1BA8C7B38}"/>
              </a:ext>
            </a:extLst>
          </p:cNvPr>
          <p:cNvSpPr/>
          <p:nvPr/>
        </p:nvSpPr>
        <p:spPr>
          <a:xfrm>
            <a:off x="762000" y="152400"/>
            <a:ext cx="7848600" cy="523220"/>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What Does “Those Who Mourn” Mean?</a:t>
            </a:r>
          </a:p>
        </p:txBody>
      </p:sp>
    </p:spTree>
    <p:extLst>
      <p:ext uri="{BB962C8B-B14F-4D97-AF65-F5344CB8AC3E}">
        <p14:creationId xmlns:p14="http://schemas.microsoft.com/office/powerpoint/2010/main" val="4044302791"/>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506E55-19D5-49E3-BAD5-C7234F517C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8D51A2-849E-4F70-9F3B-32457F85B2F1}"/>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What is this passage telling us?</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2. Some take this to mean sorrow 	for the world’s condition.</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b. Christian bashing by the 			media &amp; political leaders.</a:t>
            </a:r>
          </a:p>
        </p:txBody>
      </p:sp>
      <p:sp>
        <p:nvSpPr>
          <p:cNvPr id="4" name="Rectangle 3">
            <a:extLst>
              <a:ext uri="{FF2B5EF4-FFF2-40B4-BE49-F238E27FC236}">
                <a16:creationId xmlns:a16="http://schemas.microsoft.com/office/drawing/2014/main" id="{B318D91E-F3ED-4226-B3AA-1BE1BA8C7B38}"/>
              </a:ext>
            </a:extLst>
          </p:cNvPr>
          <p:cNvSpPr/>
          <p:nvPr/>
        </p:nvSpPr>
        <p:spPr>
          <a:xfrm>
            <a:off x="762000" y="152400"/>
            <a:ext cx="7848600" cy="523220"/>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What Does “Those Who Mourn” Mean?</a:t>
            </a:r>
          </a:p>
        </p:txBody>
      </p:sp>
    </p:spTree>
    <p:extLst>
      <p:ext uri="{BB962C8B-B14F-4D97-AF65-F5344CB8AC3E}">
        <p14:creationId xmlns:p14="http://schemas.microsoft.com/office/powerpoint/2010/main" val="3851375390"/>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506E55-19D5-49E3-BAD5-C7234F517C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8D51A2-849E-4F70-9F3B-32457F85B2F1}"/>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What is this passage telling us?</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2. Some take this to mean sorrow 	for the world’s condition.</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c. More Christians were				persesecuted in the last 			century than all the other 		centuries combined!</a:t>
            </a:r>
          </a:p>
        </p:txBody>
      </p:sp>
      <p:sp>
        <p:nvSpPr>
          <p:cNvPr id="4" name="Rectangle 3">
            <a:extLst>
              <a:ext uri="{FF2B5EF4-FFF2-40B4-BE49-F238E27FC236}">
                <a16:creationId xmlns:a16="http://schemas.microsoft.com/office/drawing/2014/main" id="{B318D91E-F3ED-4226-B3AA-1BE1BA8C7B38}"/>
              </a:ext>
            </a:extLst>
          </p:cNvPr>
          <p:cNvSpPr/>
          <p:nvPr/>
        </p:nvSpPr>
        <p:spPr>
          <a:xfrm>
            <a:off x="762000" y="152400"/>
            <a:ext cx="7848600" cy="523220"/>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What Does “Those Who Mourn” Mean?</a:t>
            </a:r>
          </a:p>
        </p:txBody>
      </p:sp>
    </p:spTree>
    <p:extLst>
      <p:ext uri="{BB962C8B-B14F-4D97-AF65-F5344CB8AC3E}">
        <p14:creationId xmlns:p14="http://schemas.microsoft.com/office/powerpoint/2010/main" val="3700548086"/>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506E55-19D5-49E3-BAD5-C7234F517C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8D51A2-849E-4F70-9F3B-32457F85B2F1}"/>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What is this passage telling us?</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2. Some take this to mean sorrow 	for the world’s condition.</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d. We have a lot in our current 		world to mourn over!</a:t>
            </a:r>
          </a:p>
        </p:txBody>
      </p:sp>
      <p:sp>
        <p:nvSpPr>
          <p:cNvPr id="4" name="Rectangle 3">
            <a:extLst>
              <a:ext uri="{FF2B5EF4-FFF2-40B4-BE49-F238E27FC236}">
                <a16:creationId xmlns:a16="http://schemas.microsoft.com/office/drawing/2014/main" id="{B318D91E-F3ED-4226-B3AA-1BE1BA8C7B38}"/>
              </a:ext>
            </a:extLst>
          </p:cNvPr>
          <p:cNvSpPr/>
          <p:nvPr/>
        </p:nvSpPr>
        <p:spPr>
          <a:xfrm>
            <a:off x="762000" y="152400"/>
            <a:ext cx="7848600" cy="523220"/>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What Does “Those Who Mourn” Mean?</a:t>
            </a:r>
          </a:p>
        </p:txBody>
      </p:sp>
    </p:spTree>
    <p:extLst>
      <p:ext uri="{BB962C8B-B14F-4D97-AF65-F5344CB8AC3E}">
        <p14:creationId xmlns:p14="http://schemas.microsoft.com/office/powerpoint/2010/main" val="945182580"/>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506E55-19D5-49E3-BAD5-C7234F517C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8D51A2-849E-4F70-9F3B-32457F85B2F1}"/>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What is this passage telling us?</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2. Some take this to mean sorrow 	for the world’s condition.</a:t>
            </a:r>
          </a:p>
          <a:p>
            <a:pPr marL="742950" indent="-742950" algn="just" eaLnBrk="1" hangingPunct="1">
              <a:buFont typeface="Wingdings 2" panose="05020102010507070707" pitchFamily="18" charset="2"/>
              <a:buNone/>
            </a:pPr>
            <a:r>
              <a:rPr lang="en-US" altLang="en-US" sz="26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Revelation 21:3-4 - </a:t>
            </a:r>
            <a:r>
              <a:rPr lang="en-US" sz="26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I heard a loud voice from the throne saying, "Now the dwelling of God is with men, and he will live with them. They will be his people, and God himself will be with them and be their God. </a:t>
            </a:r>
            <a:r>
              <a:rPr lang="en-US" sz="26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will wipe every tear from their eyes. There will be no more death or mourning or crying or pain,</a:t>
            </a:r>
            <a:r>
              <a:rPr lang="en-US" sz="26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for the old order of things has passed away."</a:t>
            </a:r>
            <a:endParaRPr lang="en-US" altLang="en-US" sz="26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B318D91E-F3ED-4226-B3AA-1BE1BA8C7B38}"/>
              </a:ext>
            </a:extLst>
          </p:cNvPr>
          <p:cNvSpPr/>
          <p:nvPr/>
        </p:nvSpPr>
        <p:spPr>
          <a:xfrm>
            <a:off x="762000" y="152400"/>
            <a:ext cx="7848600" cy="523220"/>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What Does “Those Who Mourn” Mean?</a:t>
            </a:r>
          </a:p>
        </p:txBody>
      </p:sp>
    </p:spTree>
    <p:extLst>
      <p:ext uri="{BB962C8B-B14F-4D97-AF65-F5344CB8AC3E}">
        <p14:creationId xmlns:p14="http://schemas.microsoft.com/office/powerpoint/2010/main" val="1431198158"/>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B642A0-8796-4627-906E-A549D998DAB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902CFE-A099-42DE-9F76-7765930C8CF5}"/>
              </a:ext>
            </a:extLst>
          </p:cNvPr>
          <p:cNvSpPr>
            <a:spLocks noGrp="1" noChangeArrowheads="1"/>
          </p:cNvSpPr>
          <p:nvPr>
            <p:ph idx="1"/>
          </p:nvPr>
        </p:nvSpPr>
        <p:spPr>
          <a:xfrm>
            <a:off x="381000" y="1066800"/>
            <a:ext cx="8382000" cy="5638800"/>
          </a:xfrm>
        </p:spPr>
        <p:txBody>
          <a:bodyPr>
            <a:normAutofit fontScale="92500" lnSpcReduction="10000"/>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1.  The beatitudes are exclamations.</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“You are so fortunate when . . . </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because . . !”</a:t>
            </a: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506E55-19D5-49E3-BAD5-C7234F517C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8D51A2-849E-4F70-9F3B-32457F85B2F1}"/>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What is this passage telling us?</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2. Some take this to mean sorrow 	for the world’s condition.</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e. We are also having an 				immense world wide 			spiritual revival!</a:t>
            </a:r>
          </a:p>
        </p:txBody>
      </p:sp>
      <p:sp>
        <p:nvSpPr>
          <p:cNvPr id="4" name="Rectangle 3">
            <a:extLst>
              <a:ext uri="{FF2B5EF4-FFF2-40B4-BE49-F238E27FC236}">
                <a16:creationId xmlns:a16="http://schemas.microsoft.com/office/drawing/2014/main" id="{B318D91E-F3ED-4226-B3AA-1BE1BA8C7B38}"/>
              </a:ext>
            </a:extLst>
          </p:cNvPr>
          <p:cNvSpPr/>
          <p:nvPr/>
        </p:nvSpPr>
        <p:spPr>
          <a:xfrm>
            <a:off x="762000" y="152400"/>
            <a:ext cx="7848600" cy="523220"/>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What Does “Those Who Mourn” Mean?</a:t>
            </a:r>
          </a:p>
        </p:txBody>
      </p:sp>
    </p:spTree>
    <p:extLst>
      <p:ext uri="{BB962C8B-B14F-4D97-AF65-F5344CB8AC3E}">
        <p14:creationId xmlns:p14="http://schemas.microsoft.com/office/powerpoint/2010/main" val="2567774530"/>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506E55-19D5-49E3-BAD5-C7234F517C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8D51A2-849E-4F70-9F3B-32457F85B2F1}"/>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What is this passage telling us?</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3. This probably means sorrow 	for your own personal sins!</a:t>
            </a:r>
          </a:p>
        </p:txBody>
      </p:sp>
      <p:sp>
        <p:nvSpPr>
          <p:cNvPr id="4" name="Rectangle 3">
            <a:extLst>
              <a:ext uri="{FF2B5EF4-FFF2-40B4-BE49-F238E27FC236}">
                <a16:creationId xmlns:a16="http://schemas.microsoft.com/office/drawing/2014/main" id="{B318D91E-F3ED-4226-B3AA-1BE1BA8C7B38}"/>
              </a:ext>
            </a:extLst>
          </p:cNvPr>
          <p:cNvSpPr/>
          <p:nvPr/>
        </p:nvSpPr>
        <p:spPr>
          <a:xfrm>
            <a:off x="762000" y="152400"/>
            <a:ext cx="7848600" cy="523220"/>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What Does “Those Who Mourn” Mean?</a:t>
            </a:r>
          </a:p>
        </p:txBody>
      </p:sp>
    </p:spTree>
    <p:extLst>
      <p:ext uri="{BB962C8B-B14F-4D97-AF65-F5344CB8AC3E}">
        <p14:creationId xmlns:p14="http://schemas.microsoft.com/office/powerpoint/2010/main" val="3727787415"/>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506E55-19D5-49E3-BAD5-C7234F517C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8D51A2-849E-4F70-9F3B-32457F85B2F1}"/>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What is this passage telling us?</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3. This probably means sorrow 	for your own personal sins!</a:t>
            </a:r>
          </a:p>
          <a:p>
            <a:pPr marL="742950" indent="-74295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Corinthians 7:10-11 -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Godly sorrow brings repentance that leads to salvation and leaves no regret, but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worldly sorrow</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brings death. </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t>
            </a:r>
            <a:r>
              <a:rPr lang="en-US" altLang="en-US" sz="3700" b="1">
                <a:solidFill>
                  <a:srgbClr val="990033"/>
                </a:solidFill>
                <a:effectLst>
                  <a:outerShdw blurRad="38100" dist="38100" dir="2700000" algn="tl">
                    <a:srgbClr val="000000">
                      <a:alpha val="43137"/>
                    </a:srgbClr>
                  </a:outerShdw>
                </a:effectLst>
                <a:latin typeface="Arial Narrow" panose="020B0606020202030204" pitchFamily="34" charset="0"/>
              </a:rPr>
              <a:t>a. Worldly sorrow is sorrow that you 		got caught!</a:t>
            </a:r>
          </a:p>
        </p:txBody>
      </p:sp>
      <p:sp>
        <p:nvSpPr>
          <p:cNvPr id="4" name="Rectangle 3">
            <a:extLst>
              <a:ext uri="{FF2B5EF4-FFF2-40B4-BE49-F238E27FC236}">
                <a16:creationId xmlns:a16="http://schemas.microsoft.com/office/drawing/2014/main" id="{B318D91E-F3ED-4226-B3AA-1BE1BA8C7B38}"/>
              </a:ext>
            </a:extLst>
          </p:cNvPr>
          <p:cNvSpPr/>
          <p:nvPr/>
        </p:nvSpPr>
        <p:spPr>
          <a:xfrm>
            <a:off x="762000" y="152400"/>
            <a:ext cx="7848600" cy="523220"/>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What Does “Those Who Mourn” Mean?</a:t>
            </a:r>
          </a:p>
        </p:txBody>
      </p:sp>
    </p:spTree>
    <p:extLst>
      <p:ext uri="{BB962C8B-B14F-4D97-AF65-F5344CB8AC3E}">
        <p14:creationId xmlns:p14="http://schemas.microsoft.com/office/powerpoint/2010/main" val="521634166"/>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506E55-19D5-49E3-BAD5-C7234F517C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8D51A2-849E-4F70-9F3B-32457F85B2F1}"/>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What is this passage telling us?</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3. This probably means sorrow 	for your own personal sins!</a:t>
            </a:r>
          </a:p>
          <a:p>
            <a:pPr marL="742950" indent="-74295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Corinthians 7:10-11 -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Godly sorrow</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brings repentance that leads to salvation and leaves no regret, but worldly sorrow brings death. </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t>
            </a:r>
            <a:r>
              <a:rPr lang="en-US" altLang="en-US" sz="4000" b="1">
                <a:solidFill>
                  <a:srgbClr val="990033"/>
                </a:solidFill>
                <a:effectLst>
                  <a:outerShdw blurRad="38100" dist="38100" dir="2700000" algn="tl">
                    <a:srgbClr val="000000">
                      <a:alpha val="43137"/>
                    </a:srgbClr>
                  </a:outerShdw>
                </a:effectLst>
                <a:latin typeface="Arial Narrow" panose="020B0606020202030204" pitchFamily="34" charset="0"/>
              </a:rPr>
              <a:t>	b</a:t>
            </a:r>
            <a:r>
              <a:rPr lang="en-US" altLang="en-US" sz="3700" b="1">
                <a:solidFill>
                  <a:srgbClr val="990033"/>
                </a:solidFill>
                <a:effectLst>
                  <a:outerShdw blurRad="38100" dist="38100" dir="2700000" algn="tl">
                    <a:srgbClr val="000000">
                      <a:alpha val="43137"/>
                    </a:srgbClr>
                  </a:outerShdw>
                </a:effectLst>
                <a:latin typeface="Arial Narrow" panose="020B0606020202030204" pitchFamily="34" charset="0"/>
              </a:rPr>
              <a:t>. Godly sorrow is sorrow for doing 		something displeasing to God.</a:t>
            </a:r>
          </a:p>
        </p:txBody>
      </p:sp>
      <p:sp>
        <p:nvSpPr>
          <p:cNvPr id="4" name="Rectangle 3">
            <a:extLst>
              <a:ext uri="{FF2B5EF4-FFF2-40B4-BE49-F238E27FC236}">
                <a16:creationId xmlns:a16="http://schemas.microsoft.com/office/drawing/2014/main" id="{B318D91E-F3ED-4226-B3AA-1BE1BA8C7B38}"/>
              </a:ext>
            </a:extLst>
          </p:cNvPr>
          <p:cNvSpPr/>
          <p:nvPr/>
        </p:nvSpPr>
        <p:spPr>
          <a:xfrm>
            <a:off x="762000" y="152400"/>
            <a:ext cx="7848600" cy="523220"/>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What Does “Those Who Mourn” Mean?</a:t>
            </a:r>
          </a:p>
        </p:txBody>
      </p:sp>
    </p:spTree>
    <p:extLst>
      <p:ext uri="{BB962C8B-B14F-4D97-AF65-F5344CB8AC3E}">
        <p14:creationId xmlns:p14="http://schemas.microsoft.com/office/powerpoint/2010/main" val="3072119988"/>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506E55-19D5-49E3-BAD5-C7234F517C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8D51A2-849E-4F70-9F3B-32457F85B2F1}"/>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What is this passage telling us?</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3. This probably means sorrow 	for your own personal sins!</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b. How sorry are you about your 		sins?</a:t>
            </a:r>
          </a:p>
        </p:txBody>
      </p:sp>
      <p:sp>
        <p:nvSpPr>
          <p:cNvPr id="4" name="Rectangle 3">
            <a:extLst>
              <a:ext uri="{FF2B5EF4-FFF2-40B4-BE49-F238E27FC236}">
                <a16:creationId xmlns:a16="http://schemas.microsoft.com/office/drawing/2014/main" id="{B318D91E-F3ED-4226-B3AA-1BE1BA8C7B38}"/>
              </a:ext>
            </a:extLst>
          </p:cNvPr>
          <p:cNvSpPr/>
          <p:nvPr/>
        </p:nvSpPr>
        <p:spPr>
          <a:xfrm>
            <a:off x="762000" y="152400"/>
            <a:ext cx="7848600" cy="523220"/>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What Does “Those Who Mourn” Mean?</a:t>
            </a:r>
          </a:p>
        </p:txBody>
      </p:sp>
    </p:spTree>
    <p:extLst>
      <p:ext uri="{BB962C8B-B14F-4D97-AF65-F5344CB8AC3E}">
        <p14:creationId xmlns:p14="http://schemas.microsoft.com/office/powerpoint/2010/main" val="2830328335"/>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506E55-19D5-49E3-BAD5-C7234F517C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8D51A2-849E-4F70-9F3B-32457F85B2F1}"/>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What is this passage telling us?</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3. This probably means sorrow 	for your own personal sins!</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c. How terrible are your sins to 		God?</a:t>
            </a:r>
          </a:p>
          <a:p>
            <a:pPr marL="742950" indent="-742950" algn="ctr" eaLnBrk="1" hangingPunct="1">
              <a:buFont typeface="Wingdings 2" panose="05020102010507070707" pitchFamily="18" charset="2"/>
              <a:buNone/>
            </a:pPr>
            <a:endParaRPr lang="en-US" altLang="en-US" sz="4400" b="1">
              <a:solidFill>
                <a:srgbClr val="008000"/>
              </a:solidFill>
              <a:effectLst>
                <a:outerShdw blurRad="38100" dist="38100" dir="2700000" algn="tl">
                  <a:srgbClr val="000000">
                    <a:alpha val="43137"/>
                  </a:srgbClr>
                </a:outerShdw>
              </a:effectLst>
              <a:latin typeface="Arial Narrow" panose="020B0606020202030204" pitchFamily="34" charset="0"/>
            </a:endParaRPr>
          </a:p>
          <a:p>
            <a:pPr marL="742950" indent="-742950" algn="ctr" eaLnBrk="1" hangingPunct="1">
              <a:buFont typeface="Wingdings 2" panose="05020102010507070707" pitchFamily="18" charset="2"/>
              <a:buNone/>
            </a:pPr>
            <a:r>
              <a:rPr lang="en-US" altLang="en-US" sz="4400" b="1">
                <a:solidFill>
                  <a:srgbClr val="008000"/>
                </a:solidFill>
                <a:effectLst>
                  <a:outerShdw blurRad="38100" dist="38100" dir="2700000" algn="tl">
                    <a:srgbClr val="000000">
                      <a:alpha val="43137"/>
                    </a:srgbClr>
                  </a:outerShdw>
                </a:effectLst>
                <a:latin typeface="Arial Narrow" panose="020B0606020202030204" pitchFamily="34" charset="0"/>
              </a:rPr>
              <a:t>Look at the cross!</a:t>
            </a:r>
          </a:p>
        </p:txBody>
      </p:sp>
      <p:sp>
        <p:nvSpPr>
          <p:cNvPr id="4" name="Rectangle 3">
            <a:extLst>
              <a:ext uri="{FF2B5EF4-FFF2-40B4-BE49-F238E27FC236}">
                <a16:creationId xmlns:a16="http://schemas.microsoft.com/office/drawing/2014/main" id="{B318D91E-F3ED-4226-B3AA-1BE1BA8C7B38}"/>
              </a:ext>
            </a:extLst>
          </p:cNvPr>
          <p:cNvSpPr/>
          <p:nvPr/>
        </p:nvSpPr>
        <p:spPr>
          <a:xfrm>
            <a:off x="762000" y="152400"/>
            <a:ext cx="7848600" cy="523220"/>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What Does “Those Who Mourn” Mean?</a:t>
            </a:r>
          </a:p>
        </p:txBody>
      </p:sp>
    </p:spTree>
    <p:extLst>
      <p:ext uri="{BB962C8B-B14F-4D97-AF65-F5344CB8AC3E}">
        <p14:creationId xmlns:p14="http://schemas.microsoft.com/office/powerpoint/2010/main" val="1773155756"/>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ED2478-E819-4B3F-BF62-656B32EC903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A47B08-2372-4944-B4C6-1EBFA33C44B2}"/>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What Does “Those Who Mourn” Mean?</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cs typeface="Arial" pitchFamily="34" charset="0"/>
              </a:rPr>
              <a:t>II. How Should You Respond?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4029489791"/>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Godly sorrow leads to repentance!</a:t>
            </a:r>
          </a:p>
          <a:p>
            <a:pPr marL="609600" indent="-609600" algn="just" eaLnBrk="1" fontAlgn="auto" hangingPunct="1">
              <a:spcAft>
                <a:spcPts val="0"/>
              </a:spcAft>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Corinthians 7:10-11 -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Godly sorrow brings repentance</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that leads to salvation and leaves no regret, but worldly sorrow brings death.</a:t>
            </a:r>
            <a:endParaRPr lang="en-US" altLang="en-US" sz="4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How Should You Respond?</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What’s repentance?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a:t>
            </a:r>
            <a:r>
              <a:rPr lang="en-US" sz="4400" b="1">
                <a:solidFill>
                  <a:srgbClr val="008000"/>
                </a:solidFill>
                <a:effectLst>
                  <a:outerShdw blurRad="38100" dist="38100" dir="2700000" algn="tl">
                    <a:srgbClr val="000000">
                      <a:alpha val="43137"/>
                    </a:srgbClr>
                  </a:outerShdw>
                </a:effectLst>
                <a:latin typeface="Arial Narrow" pitchFamily="34" charset="0"/>
              </a:rPr>
              <a:t>Repentance</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rPr>
              <a:t> = change your 	mind, decide to forsake one way 	of life for another.</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Narrow"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rPr>
              <a:t>μετάνοια</a:t>
            </a:r>
            <a:endParaRPr lang="el-GR" sz="2800"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How Should You Respond?</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7439361"/>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What’s repentance?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Repentance was the first thing 	we heard John the Baptist 	preaching.</a:t>
            </a:r>
          </a:p>
          <a:p>
            <a:pPr marL="0" indent="0">
              <a:buNone/>
            </a:pPr>
            <a:r>
              <a:rPr lang="en-US" sz="2800" b="1" kern="14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3:2 -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Repent, for the kingdom of heaven is near.</a:t>
            </a:r>
          </a:p>
          <a:p>
            <a:pPr marL="609600" indent="-609600" algn="just" eaLnBrk="1" fontAlgn="auto" hangingPunct="1">
              <a:spcAft>
                <a:spcPts val="0"/>
              </a:spcAft>
              <a:buFont typeface="Wingdings 2" panose="05020102010507070707" pitchFamily="18" charset="2"/>
              <a:buNone/>
              <a:defRPr/>
            </a:pPr>
            <a:endParaRPr lang="el-GR" sz="2800"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How Should You Respond?</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62944311"/>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B642A0-8796-4627-906E-A549D998DAB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902CFE-A099-42DE-9F76-7765930C8CF5}"/>
              </a:ext>
            </a:extLst>
          </p:cNvPr>
          <p:cNvSpPr>
            <a:spLocks noGrp="1" noChangeArrowheads="1"/>
          </p:cNvSpPr>
          <p:nvPr>
            <p:ph idx="1"/>
          </p:nvPr>
        </p:nvSpPr>
        <p:spPr>
          <a:xfrm>
            <a:off x="381000" y="1066800"/>
            <a:ext cx="8382000" cy="5638800"/>
          </a:xfrm>
        </p:spPr>
        <p:txBody>
          <a:bodyPr>
            <a:normAutofit fontScale="92500" lnSpcReduction="10000"/>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2.  God is molding your character through the circumstances of your life.</a:t>
            </a: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endParaRPr>
          </a:p>
        </p:txBody>
      </p:sp>
    </p:spTree>
    <p:extLst>
      <p:ext uri="{BB962C8B-B14F-4D97-AF65-F5344CB8AC3E}">
        <p14:creationId xmlns:p14="http://schemas.microsoft.com/office/powerpoint/2010/main" val="2350700197"/>
      </p:ext>
    </p:extLst>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What’s repentance?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Repentance was the first thing 	we heard Lord Jesus  	preaching.</a:t>
            </a:r>
          </a:p>
          <a:p>
            <a:pPr marL="0" indent="0">
              <a:buNone/>
            </a:pPr>
            <a:r>
              <a:rPr lang="en-US" sz="2800" b="1" kern="14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4:17 -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Repent, for the kingdom of 	heaven is near.</a:t>
            </a:r>
          </a:p>
          <a:p>
            <a:pPr marL="609600" indent="-609600" algn="just" eaLnBrk="1" fontAlgn="auto" hangingPunct="1">
              <a:spcAft>
                <a:spcPts val="0"/>
              </a:spcAft>
              <a:buFont typeface="Wingdings 2" panose="05020102010507070707" pitchFamily="18" charset="2"/>
              <a:buNone/>
              <a:defRPr/>
            </a:pPr>
            <a:endParaRPr lang="el-GR" sz="2800"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How Should You Respond?</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55792886"/>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Where does repentance fit in?</a:t>
            </a:r>
            <a:endParaRPr lang="el-GR" sz="2800"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How Should You Respond?</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86891587"/>
      </p:ext>
    </p:extLst>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Where does repentance fit in?</a:t>
            </a:r>
          </a:p>
          <a:p>
            <a:pPr marL="609600" indent="-609600" algn="just" eaLnBrk="1" fontAlgn="auto" hangingPunct="1">
              <a:spcAft>
                <a:spcPts val="0"/>
              </a:spcAft>
              <a:buFont typeface="Wingdings 2" panose="05020102010507070707" pitchFamily="18" charset="2"/>
              <a:buNone/>
              <a:defRPr/>
            </a:pPr>
            <a:r>
              <a:rPr lang="en-US" sz="4400" b="1"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1. </a:t>
            </a:r>
            <a:r>
              <a:rPr lang="en-US" sz="4400" b="1" u="sng"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Godly sorrow</a:t>
            </a:r>
            <a:r>
              <a:rPr lang="en-US" sz="4400" b="1"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means you are 	mourning over the way your 	lifestyle has displeased God.</a:t>
            </a:r>
            <a:endParaRPr lang="el-GR" sz="2800"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How Should You Respond?</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20176573"/>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Where does repentance fit in?</a:t>
            </a:r>
          </a:p>
          <a:p>
            <a:pPr marL="609600" indent="-609600" algn="just" eaLnBrk="1" fontAlgn="auto" hangingPunct="1">
              <a:spcAft>
                <a:spcPts val="0"/>
              </a:spcAft>
              <a:buFont typeface="Wingdings 2" panose="05020102010507070707" pitchFamily="18" charset="2"/>
              <a:buNone/>
              <a:defRPr/>
            </a:pPr>
            <a:r>
              <a:rPr lang="en-US" sz="4400" b="1"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a:t>
            </a:r>
            <a:r>
              <a:rPr lang="en-US" sz="4400" b="1" kern="140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2</a:t>
            </a:r>
            <a:r>
              <a:rPr lang="en-US" sz="4400" b="1"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a:t>
            </a:r>
            <a:r>
              <a:rPr lang="en-US" sz="4400" b="1" u="sng"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Repentance</a:t>
            </a:r>
            <a:r>
              <a:rPr lang="en-US" sz="4400" b="1"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is your decision to 	leave the old life &amp; take up the 	lifestyle of Christ.</a:t>
            </a:r>
          </a:p>
          <a:p>
            <a:pPr marL="0" indent="0" algn="just">
              <a:buNone/>
            </a:pPr>
            <a:r>
              <a:rPr lang="en-US" sz="2300" b="1" kern="14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16:24 - </a:t>
            </a:r>
            <a:r>
              <a:rPr lang="en-US" sz="23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Jesus said to his disciples, “If anyone would come after me, he must </a:t>
            </a:r>
            <a:r>
              <a:rPr lang="en-US" sz="23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deny himself</a:t>
            </a:r>
            <a:r>
              <a:rPr lang="en-US" sz="23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a:t>
            </a:r>
            <a:r>
              <a:rPr lang="en-US" sz="23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take up his cross</a:t>
            </a:r>
            <a:r>
              <a:rPr lang="en-US" sz="23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a:t>
            </a:r>
            <a:r>
              <a:rPr lang="en-US" sz="23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follow me</a:t>
            </a:r>
            <a:r>
              <a:rPr lang="en-US" sz="23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How Should You Respond?</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11043997"/>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Where does repentance fit in?</a:t>
            </a:r>
          </a:p>
          <a:p>
            <a:pPr marL="609600" indent="-609600" algn="just" eaLnBrk="1" fontAlgn="auto" hangingPunct="1">
              <a:spcAft>
                <a:spcPts val="0"/>
              </a:spcAft>
              <a:buFont typeface="Wingdings 2" panose="05020102010507070707" pitchFamily="18" charset="2"/>
              <a:buNone/>
              <a:defRPr/>
            </a:pPr>
            <a:r>
              <a:rPr lang="en-US" sz="4400" b="1"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3. </a:t>
            </a:r>
            <a:r>
              <a:rPr lang="en-US" sz="4400" b="1" u="sng"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The Good Confession</a:t>
            </a:r>
            <a:r>
              <a:rPr lang="en-US" sz="4400" b="1"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is your 	pledge of allegiance to Lord 	Jesus.</a:t>
            </a:r>
          </a:p>
          <a:p>
            <a:pPr marL="0" indent="0" algn="just">
              <a:buNone/>
            </a:pPr>
            <a:r>
              <a:rPr lang="en-US" sz="2300" b="1" kern="14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Timothy 6:12-13 - </a:t>
            </a:r>
            <a:r>
              <a:rPr lang="en-US" sz="23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Fight the good fight of the faith. Take hold of the eternal life to which you were called when you made </a:t>
            </a:r>
            <a:r>
              <a:rPr lang="en-US" sz="23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your good confession</a:t>
            </a:r>
            <a:r>
              <a:rPr lang="en-US" sz="23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the presence of many witnesses. In the sight of God, who gives life to everything, and of Christ Jesus, who while testifying before Pontius Pilate made </a:t>
            </a:r>
            <a:r>
              <a:rPr lang="en-US" sz="23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good confession</a:t>
            </a:r>
            <a:r>
              <a:rPr lang="en-US" sz="23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0" indent="0" algn="just">
              <a:buNone/>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How Should You Respond?</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10315214"/>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Where does repentance fit in?</a:t>
            </a:r>
          </a:p>
          <a:p>
            <a:pPr marL="609600" indent="-609600" algn="just" eaLnBrk="1" fontAlgn="auto" hangingPunct="1">
              <a:spcAft>
                <a:spcPts val="0"/>
              </a:spcAft>
              <a:buFont typeface="Wingdings 2" panose="05020102010507070707" pitchFamily="18" charset="2"/>
              <a:buNone/>
              <a:defRPr/>
            </a:pPr>
            <a:r>
              <a:rPr lang="en-US" sz="4400" b="1"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a:t>
            </a:r>
            <a:r>
              <a:rPr lang="en-US" sz="4400" b="1" kern="140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4</a:t>
            </a:r>
            <a:r>
              <a:rPr lang="en-US" sz="4400" b="1"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Your </a:t>
            </a:r>
            <a:r>
              <a:rPr lang="en-US" sz="4400" b="1" u="sng"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baptism</a:t>
            </a:r>
            <a:r>
              <a:rPr lang="en-US" sz="4400" b="1"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is your 	ceremonial identification with 	the Lord &amp; His gospel.</a:t>
            </a:r>
          </a:p>
          <a:p>
            <a:pPr marL="0" indent="0" algn="just">
              <a:buNone/>
            </a:pPr>
            <a:r>
              <a:rPr lang="en-US" sz="2300" b="1" kern="14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6:3-5 - </a:t>
            </a:r>
            <a:r>
              <a:rPr lang="en-US" sz="23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 don’t you know that all of us who were </a:t>
            </a:r>
            <a:r>
              <a:rPr lang="en-US" sz="23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baptized into Christ Jesus were baptized into his death</a:t>
            </a:r>
            <a:r>
              <a:rPr lang="en-US" sz="23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We were therefore </a:t>
            </a:r>
            <a:r>
              <a:rPr lang="en-US" sz="23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buried with him</a:t>
            </a:r>
            <a:r>
              <a:rPr lang="en-US" sz="23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through baptism into death in order that, just as Christ </a:t>
            </a:r>
            <a:r>
              <a:rPr lang="en-US" sz="23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was raised from the dead</a:t>
            </a:r>
            <a:r>
              <a:rPr lang="en-US" sz="23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through the glory of the Father, </a:t>
            </a:r>
            <a:r>
              <a:rPr lang="en-US" sz="23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too may live a new life</a:t>
            </a:r>
            <a:r>
              <a:rPr lang="en-US" sz="23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If </a:t>
            </a:r>
            <a:r>
              <a:rPr lang="en-US" sz="23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have been united with him</a:t>
            </a:r>
            <a:r>
              <a:rPr lang="en-US" sz="23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like this in his death, we will certainly also be united with him in his resurrection.</a:t>
            </a:r>
          </a:p>
          <a:p>
            <a:endParaRPr lang="en-US" sz="1200"/>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How Should You Respond?</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5907083"/>
      </p:ext>
    </p:extLst>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Where does repentance fit in?</a:t>
            </a:r>
          </a:p>
          <a:p>
            <a:pPr marL="609600" indent="-609600" algn="just" eaLnBrk="1" fontAlgn="auto" hangingPunct="1">
              <a:spcAft>
                <a:spcPts val="0"/>
              </a:spcAft>
              <a:buFont typeface="Wingdings 2" panose="05020102010507070707" pitchFamily="18" charset="2"/>
              <a:buNone/>
              <a:defRPr/>
            </a:pPr>
            <a:r>
              <a:rPr lang="en-US" sz="4400" b="1"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5. The </a:t>
            </a:r>
            <a:r>
              <a:rPr lang="en-US" sz="4400" b="1" u="sng"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Indwelling of the Holy </a:t>
            </a:r>
            <a:r>
              <a:rPr lang="en-US" sz="4400" b="1"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a:t>
            </a:r>
            <a:r>
              <a:rPr lang="en-US" sz="4400" b="1" u="sng"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Spirit</a:t>
            </a:r>
            <a:r>
              <a:rPr lang="en-US" sz="4400" b="1"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 His down payment for 	eternal life!</a:t>
            </a: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How Should You Respond?</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32497941"/>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Where does repentance fit in?</a:t>
            </a:r>
          </a:p>
          <a:p>
            <a:pPr marL="609600" indent="-609600" algn="just" eaLnBrk="1" fontAlgn="auto" hangingPunct="1">
              <a:spcAft>
                <a:spcPts val="0"/>
              </a:spcAft>
              <a:buFont typeface="Wingdings 2" panose="05020102010507070707" pitchFamily="18" charset="2"/>
              <a:buNone/>
              <a:defRPr/>
            </a:pPr>
            <a:r>
              <a:rPr lang="en-US" sz="4400" b="1"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5. The </a:t>
            </a:r>
            <a:r>
              <a:rPr lang="en-US" sz="4400" b="1" u="sng"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Indwelling of the Holy </a:t>
            </a:r>
            <a:r>
              <a:rPr lang="en-US" sz="4400" b="1"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a:t>
            </a:r>
            <a:r>
              <a:rPr lang="en-US" sz="4400" b="1" u="sng"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Spirit</a:t>
            </a:r>
            <a:r>
              <a:rPr lang="en-US" sz="4400" b="1"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 His down payment for 	eternal life!</a:t>
            </a:r>
          </a:p>
          <a:p>
            <a:pPr marL="0" indent="0" algn="just">
              <a:buNone/>
            </a:pPr>
            <a:r>
              <a:rPr lang="en-US" sz="2300" b="1" kern="14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Corinthians 1:21 - </a:t>
            </a:r>
            <a:r>
              <a:rPr lang="en-US" sz="23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Now it is God who makes both us and you stand firm in Christ. He anointed us, set </a:t>
            </a:r>
            <a:r>
              <a:rPr lang="en-US" sz="23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his seal of ownership on us,</a:t>
            </a:r>
            <a:r>
              <a:rPr lang="en-US" sz="23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put his Spirit in our hearts</a:t>
            </a:r>
            <a:r>
              <a:rPr lang="en-US" sz="23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as a deposit,</a:t>
            </a:r>
            <a:r>
              <a:rPr lang="en-US" sz="23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guaranteeing what is to come.</a:t>
            </a:r>
            <a:endParaRPr lang="en-US" sz="23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sz="1200"/>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How Should You Respond?</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8804696"/>
      </p:ext>
    </p:extLst>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Where does repentance fit in?</a:t>
            </a:r>
          </a:p>
          <a:p>
            <a:pPr marL="609600" indent="-609600" algn="just" eaLnBrk="1" fontAlgn="auto" hangingPunct="1">
              <a:spcAft>
                <a:spcPts val="0"/>
              </a:spcAft>
              <a:buFont typeface="Wingdings 2" panose="05020102010507070707" pitchFamily="18" charset="2"/>
              <a:buNone/>
              <a:defRPr/>
            </a:pPr>
            <a:r>
              <a:rPr lang="en-US" sz="4400" b="1"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5. The </a:t>
            </a:r>
            <a:r>
              <a:rPr lang="en-US" sz="4400" b="1" u="sng"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Indwelling of the Holy </a:t>
            </a:r>
            <a:r>
              <a:rPr lang="en-US" sz="4400" b="1"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a:t>
            </a:r>
            <a:r>
              <a:rPr lang="en-US" sz="4400" b="1" u="sng"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Spirit</a:t>
            </a:r>
            <a:r>
              <a:rPr lang="en-US" sz="4400" b="1"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 His down payment for 	eternal life!</a:t>
            </a:r>
          </a:p>
          <a:p>
            <a:pPr marL="609600" indent="-609600" algn="just" eaLnBrk="1" fontAlgn="auto" hangingPunct="1">
              <a:spcAft>
                <a:spcPts val="0"/>
              </a:spcAft>
              <a:buFont typeface="Wingdings 2" panose="05020102010507070707" pitchFamily="18" charset="2"/>
              <a:buNone/>
              <a:defRPr/>
            </a:pPr>
            <a:r>
              <a:rPr lang="en-US" sz="2300" b="1" kern="14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Ephesians 1:13-14 -  </a:t>
            </a:r>
            <a:r>
              <a:rPr lang="en-US" sz="23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you also were included in Christ when you heard the word of truth, the gospel of your salvation. Having believed,</a:t>
            </a:r>
            <a:r>
              <a:rPr lang="en-US" sz="23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you were marked in him with a seal,</a:t>
            </a:r>
            <a:r>
              <a:rPr lang="en-US" sz="23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promised Holy Spirit, </a:t>
            </a:r>
            <a:r>
              <a:rPr lang="en-US" sz="23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 is a deposit guaranteeing our inheritance</a:t>
            </a:r>
            <a:r>
              <a:rPr lang="en-US" sz="23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until the redemption of those who are God's possession — to the praise of his glory.</a:t>
            </a:r>
            <a:endParaRPr lang="en-US" sz="23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sz="1200"/>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How Should You Respond?</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66120823"/>
      </p:ext>
    </p:extLst>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403BAE-A080-4801-94DE-5E41A176AB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748077-6D4B-4BE3-ADBF-1AB2EF93A362}"/>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That’s where the comfort is!</a:t>
            </a:r>
          </a:p>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Matthew 5:4 - Blessed are those who mourn, for they will be comforted.</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B642A0-8796-4627-906E-A549D998DAB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902CFE-A099-42DE-9F76-7765930C8CF5}"/>
              </a:ext>
            </a:extLst>
          </p:cNvPr>
          <p:cNvSpPr>
            <a:spLocks noGrp="1" noChangeArrowheads="1"/>
          </p:cNvSpPr>
          <p:nvPr>
            <p:ph idx="1"/>
          </p:nvPr>
        </p:nvSpPr>
        <p:spPr>
          <a:xfrm>
            <a:off x="381000" y="1066800"/>
            <a:ext cx="8382000" cy="5638800"/>
          </a:xfrm>
        </p:spPr>
        <p:txBody>
          <a:bodyPr>
            <a:normAutofit fontScale="92500" lnSpcReduction="10000"/>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2.  God is molding your character through the circumstances of your life.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a. God cares very much about the 	circumstances you experience.</a:t>
            </a: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endParaRPr>
          </a:p>
        </p:txBody>
      </p:sp>
    </p:spTree>
    <p:extLst>
      <p:ext uri="{BB962C8B-B14F-4D97-AF65-F5344CB8AC3E}">
        <p14:creationId xmlns:p14="http://schemas.microsoft.com/office/powerpoint/2010/main" val="2091211212"/>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B642A0-8796-4627-906E-A549D998DAB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902CFE-A099-42DE-9F76-7765930C8CF5}"/>
              </a:ext>
            </a:extLst>
          </p:cNvPr>
          <p:cNvSpPr>
            <a:spLocks noGrp="1" noChangeArrowheads="1"/>
          </p:cNvSpPr>
          <p:nvPr>
            <p:ph idx="1"/>
          </p:nvPr>
        </p:nvSpPr>
        <p:spPr>
          <a:xfrm>
            <a:off x="381000" y="1066800"/>
            <a:ext cx="8382000" cy="5638800"/>
          </a:xfrm>
        </p:spPr>
        <p:txBody>
          <a:bodyPr>
            <a:normAutofit fontScale="92500" lnSpcReduction="10000"/>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2.  God is molding your character through the circumstances of your life.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a. God cares very much about the 	circumstances you experience.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b. BUT - He is more concerned about 	the molding process than He is 	about your circumstances.</a:t>
            </a: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endParaRPr>
          </a:p>
        </p:txBody>
      </p:sp>
    </p:spTree>
    <p:extLst>
      <p:ext uri="{BB962C8B-B14F-4D97-AF65-F5344CB8AC3E}">
        <p14:creationId xmlns:p14="http://schemas.microsoft.com/office/powerpoint/2010/main" val="1647561384"/>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B642A0-8796-4627-906E-A549D998DAB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902CFE-A099-42DE-9F76-7765930C8CF5}"/>
              </a:ext>
            </a:extLst>
          </p:cNvPr>
          <p:cNvSpPr>
            <a:spLocks noGrp="1" noChangeArrowheads="1"/>
          </p:cNvSpPr>
          <p:nvPr>
            <p:ph idx="1"/>
          </p:nvPr>
        </p:nvSpPr>
        <p:spPr>
          <a:xfrm>
            <a:off x="381000" y="1066800"/>
            <a:ext cx="8382000" cy="5638800"/>
          </a:xfrm>
        </p:spPr>
        <p:txBody>
          <a:bodyPr>
            <a:normAutofit fontScale="92500" lnSpcReduction="10000"/>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3.  These beatitudes are the character traits He is molding into you so you can experience the final results!</a:t>
            </a: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endParaRPr>
          </a:p>
        </p:txBody>
      </p:sp>
    </p:spTree>
    <p:extLst>
      <p:ext uri="{BB962C8B-B14F-4D97-AF65-F5344CB8AC3E}">
        <p14:creationId xmlns:p14="http://schemas.microsoft.com/office/powerpoint/2010/main" val="682050153"/>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857E94-7744-48D7-8414-E35F9CBE25C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911AFF-110F-4679-838E-F194A3E62BAE}"/>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Matthew 5:4</a:t>
            </a:r>
            <a:endPar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Blessed are those who mourn, for they will be comforted.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3694398447"/>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ED2478-E819-4B3F-BF62-656B32EC903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A47B08-2372-4944-B4C6-1EBFA33C44B2}"/>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a:t>
            </a:r>
            <a:r>
              <a:rPr lang="en-US" sz="4400" b="1">
                <a:solidFill>
                  <a:srgbClr val="002060"/>
                </a:solidFill>
                <a:effectLst>
                  <a:outerShdw blurRad="38100" dist="38100" dir="2700000" algn="tl">
                    <a:srgbClr val="000000">
                      <a:alpha val="43137"/>
                    </a:srgbClr>
                  </a:outerShdw>
                </a:effectLst>
                <a:latin typeface="Arial Narrow" pitchFamily="34" charset="0"/>
              </a:rPr>
              <a:t>. What Does “Those Who Mourn” Mean?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What does “Mourn” mean?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What Does “Those Who Mourn” Mean?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26702</TotalTime>
  <Words>1927</Words>
  <Application>Microsoft Office PowerPoint</Application>
  <PresentationFormat>On-screen Show (4:3)</PresentationFormat>
  <Paragraphs>208</Paragraphs>
  <Slides>39</Slides>
  <Notes>39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Arial</vt:lpstr>
      <vt:lpstr>Arial Narrow</vt:lpstr>
      <vt:lpstr>Calibri</vt:lpstr>
      <vt:lpstr>Franklin Gothic Medium</vt:lpstr>
      <vt:lpstr>Lucida Sans Unicode</vt:lpstr>
      <vt:lpstr>Segoe UI Symbol</vt:lpstr>
      <vt:lpstr>Times New Roman</vt:lpstr>
      <vt:lpstr>Wingdings 2</vt:lpstr>
      <vt:lpstr>Trek</vt:lpstr>
      <vt:lpstr>Godly  Sorrow</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1546</cp:revision>
  <dcterms:created xsi:type="dcterms:W3CDTF">2005-04-23T22:37:40Z</dcterms:created>
  <dcterms:modified xsi:type="dcterms:W3CDTF">2024-06-14T19:37:45Z</dcterms:modified>
</cp:coreProperties>
</file>