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4"/>
  </p:notesMasterIdLst>
  <p:handoutMasterIdLst>
    <p:handoutMasterId r:id="rId75"/>
  </p:handoutMasterIdLst>
  <p:sldIdLst>
    <p:sldId id="398" r:id="rId2"/>
    <p:sldId id="829" r:id="rId3"/>
    <p:sldId id="865" r:id="rId4"/>
    <p:sldId id="830" r:id="rId5"/>
    <p:sldId id="866" r:id="rId6"/>
    <p:sldId id="867" r:id="rId7"/>
    <p:sldId id="831" r:id="rId8"/>
    <p:sldId id="577" r:id="rId9"/>
    <p:sldId id="832" r:id="rId10"/>
    <p:sldId id="748" r:id="rId11"/>
    <p:sldId id="868" r:id="rId12"/>
    <p:sldId id="869" r:id="rId13"/>
    <p:sldId id="870" r:id="rId14"/>
    <p:sldId id="871" r:id="rId15"/>
    <p:sldId id="872" r:id="rId16"/>
    <p:sldId id="873" r:id="rId17"/>
    <p:sldId id="874" r:id="rId18"/>
    <p:sldId id="875" r:id="rId19"/>
    <p:sldId id="876" r:id="rId20"/>
    <p:sldId id="877" r:id="rId21"/>
    <p:sldId id="878" r:id="rId22"/>
    <p:sldId id="879" r:id="rId23"/>
    <p:sldId id="880" r:id="rId24"/>
    <p:sldId id="854" r:id="rId25"/>
    <p:sldId id="881" r:id="rId26"/>
    <p:sldId id="882" r:id="rId27"/>
    <p:sldId id="883" r:id="rId28"/>
    <p:sldId id="884" r:id="rId29"/>
    <p:sldId id="886" r:id="rId30"/>
    <p:sldId id="887" r:id="rId31"/>
    <p:sldId id="888" r:id="rId32"/>
    <p:sldId id="889" r:id="rId33"/>
    <p:sldId id="890" r:id="rId34"/>
    <p:sldId id="891" r:id="rId35"/>
    <p:sldId id="892" r:id="rId36"/>
    <p:sldId id="862" r:id="rId37"/>
    <p:sldId id="893" r:id="rId38"/>
    <p:sldId id="894" r:id="rId39"/>
    <p:sldId id="895" r:id="rId40"/>
    <p:sldId id="896" r:id="rId41"/>
    <p:sldId id="897" r:id="rId42"/>
    <p:sldId id="898" r:id="rId43"/>
    <p:sldId id="900" r:id="rId44"/>
    <p:sldId id="901" r:id="rId45"/>
    <p:sldId id="902" r:id="rId46"/>
    <p:sldId id="903" r:id="rId47"/>
    <p:sldId id="904" r:id="rId48"/>
    <p:sldId id="906" r:id="rId49"/>
    <p:sldId id="907" r:id="rId50"/>
    <p:sldId id="908" r:id="rId51"/>
    <p:sldId id="910" r:id="rId52"/>
    <p:sldId id="911" r:id="rId53"/>
    <p:sldId id="912" r:id="rId54"/>
    <p:sldId id="913" r:id="rId55"/>
    <p:sldId id="914" r:id="rId56"/>
    <p:sldId id="916" r:id="rId57"/>
    <p:sldId id="918" r:id="rId58"/>
    <p:sldId id="919" r:id="rId59"/>
    <p:sldId id="920" r:id="rId60"/>
    <p:sldId id="921" r:id="rId61"/>
    <p:sldId id="922" r:id="rId62"/>
    <p:sldId id="923" r:id="rId63"/>
    <p:sldId id="925" r:id="rId64"/>
    <p:sldId id="926" r:id="rId65"/>
    <p:sldId id="927" r:id="rId66"/>
    <p:sldId id="928" r:id="rId67"/>
    <p:sldId id="930" r:id="rId68"/>
    <p:sldId id="931" r:id="rId69"/>
    <p:sldId id="932" r:id="rId70"/>
    <p:sldId id="933" r:id="rId71"/>
    <p:sldId id="864" r:id="rId72"/>
    <p:sldId id="934" r:id="rId73"/>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990033"/>
    <a:srgbClr val="9933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23CEF5A0-3C22-B759-4616-79425518848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dirty="0"/>
          </a:p>
        </p:txBody>
      </p:sp>
      <p:sp>
        <p:nvSpPr>
          <p:cNvPr id="141315" name="Rectangle 3">
            <a:extLst>
              <a:ext uri="{FF2B5EF4-FFF2-40B4-BE49-F238E27FC236}">
                <a16:creationId xmlns:a16="http://schemas.microsoft.com/office/drawing/2014/main" id="{3C00EE6A-58DA-D4C4-163C-083999C40A0E}"/>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dirty="0"/>
          </a:p>
        </p:txBody>
      </p:sp>
      <p:sp>
        <p:nvSpPr>
          <p:cNvPr id="141316" name="Rectangle 4">
            <a:extLst>
              <a:ext uri="{FF2B5EF4-FFF2-40B4-BE49-F238E27FC236}">
                <a16:creationId xmlns:a16="http://schemas.microsoft.com/office/drawing/2014/main" id="{C3A308DD-1AA7-B96C-D31A-C56D81170237}"/>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dirty="0"/>
          </a:p>
        </p:txBody>
      </p:sp>
      <p:sp>
        <p:nvSpPr>
          <p:cNvPr id="141317" name="Rectangle 5">
            <a:extLst>
              <a:ext uri="{FF2B5EF4-FFF2-40B4-BE49-F238E27FC236}">
                <a16:creationId xmlns:a16="http://schemas.microsoft.com/office/drawing/2014/main" id="{F02DECA6-A78A-3ED1-71F0-8F9920A4BE13}"/>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7E4CF518-63A4-4AEA-98F7-12366B80AC9E}"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36B458-0EE1-03F1-A09F-3DFAAB17BC0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a:extLst>
              <a:ext uri="{FF2B5EF4-FFF2-40B4-BE49-F238E27FC236}">
                <a16:creationId xmlns:a16="http://schemas.microsoft.com/office/drawing/2014/main" id="{8F8582D0-77C1-A36C-48E0-2EB550F28CC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6F4257AF-66F3-4B8B-B6B8-C47B112AE771}" type="datetimeFigureOut">
              <a:rPr lang="en-US"/>
              <a:pPr>
                <a:defRPr/>
              </a:pPr>
              <a:t>4/24/2024</a:t>
            </a:fld>
            <a:endParaRPr lang="en-US" dirty="0"/>
          </a:p>
        </p:txBody>
      </p:sp>
      <p:sp>
        <p:nvSpPr>
          <p:cNvPr id="4" name="Slide Image Placeholder 3">
            <a:extLst>
              <a:ext uri="{FF2B5EF4-FFF2-40B4-BE49-F238E27FC236}">
                <a16:creationId xmlns:a16="http://schemas.microsoft.com/office/drawing/2014/main" id="{03F8A594-27FE-A66C-FD76-C7483303488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8EAB72EB-FB3C-7DAF-6AAA-0168C05A7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4A3466E-3306-79BC-C59C-3E5B4A24A9F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7" name="Slide Number Placeholder 6">
            <a:extLst>
              <a:ext uri="{FF2B5EF4-FFF2-40B4-BE49-F238E27FC236}">
                <a16:creationId xmlns:a16="http://schemas.microsoft.com/office/drawing/2014/main" id="{D6CBBD07-D244-5791-AC71-B650C84A5B7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86FAF14-7E3F-444C-BF12-9C8698F34E4D}"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B3BC8AAD-74E7-DFC9-30DE-675E2C72B1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5F65C3D-D553-DFDC-5D6E-1151117506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316" name="Slide Number Placeholder 3">
            <a:extLst>
              <a:ext uri="{FF2B5EF4-FFF2-40B4-BE49-F238E27FC236}">
                <a16:creationId xmlns:a16="http://schemas.microsoft.com/office/drawing/2014/main" id="{8F25E211-3E18-E043-CF61-3575032A41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B026D4-9AF5-45E0-A867-80897E29ABF1}" type="slidenum">
              <a:rPr lang="en-US" altLang="en-US">
                <a:solidFill>
                  <a:srgbClr val="990033"/>
                </a:solidFill>
                <a:latin typeface="Arial Narrow" panose="020B0606020202030204" pitchFamily="34" charset="0"/>
              </a:rPr>
              <a:pPr>
                <a:spcBef>
                  <a:spcPct val="0"/>
                </a:spcBef>
              </a:pPr>
              <a:t>1</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10</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989310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910945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007502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694500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13886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701404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385652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7789063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19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625055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752999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20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17439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21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6428356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F1135B6-A705-EBD5-8D11-055FB9711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DF23D7F-9C50-1244-39A3-A72A2131B2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413FDCD1-B80A-AFBF-F4D4-BCCC5512CF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036EF4-0CC9-4FBE-9519-138E4189F56C}" type="slidenum">
              <a:rPr lang="en-US" altLang="en-US">
                <a:solidFill>
                  <a:srgbClr val="990033"/>
                </a:solidFill>
                <a:latin typeface="Arial Narrow" panose="020B0606020202030204" pitchFamily="34" charset="0"/>
              </a:rPr>
              <a:pPr>
                <a:spcBef>
                  <a:spcPct val="0"/>
                </a:spcBef>
              </a:pPr>
              <a:t>22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961810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23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5312786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5088408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8083567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3380648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6506983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310270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29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211499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1527644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6713467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3717037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9658986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9716865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0195230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35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5730156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7341438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7270380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2141681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39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888547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9878659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890457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7381709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33526209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5932508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1429857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34488338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98869635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50098720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48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9574738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49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232576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93122930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50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853023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51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5862788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52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46977365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53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4861888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54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90185276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55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03266787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56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74115342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57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23369982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58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99782566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59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989877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93187311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60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29998570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61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50227231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62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7578781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63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61672450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64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6721485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65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5128069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66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35503807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67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20763608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68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6634845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69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932793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8646041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70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01006998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71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5252024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552FF9D-10D9-6799-59F5-8172DF64E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93F4EAD-AD52-F209-A606-DE15BFC8CF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161779E2-B22A-F9AC-A015-C751B4B20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375653-5625-48F7-ABA6-1373AED15F36}" type="slidenum">
              <a:rPr lang="en-US" altLang="en-US">
                <a:solidFill>
                  <a:srgbClr val="990033"/>
                </a:solidFill>
                <a:latin typeface="Arial Narrow" panose="020B0606020202030204" pitchFamily="34" charset="0"/>
              </a:rPr>
              <a:pPr>
                <a:spcBef>
                  <a:spcPct val="0"/>
                </a:spcBef>
              </a:pPr>
              <a:t>72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217258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8</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8F4D3E1-74C7-5F97-F471-EC5AC033EF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0EDF789-D341-F360-F68A-899307E97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a:extLst>
              <a:ext uri="{FF2B5EF4-FFF2-40B4-BE49-F238E27FC236}">
                <a16:creationId xmlns:a16="http://schemas.microsoft.com/office/drawing/2014/main" id="{B07A2BF9-9DC5-E971-0978-4D077B538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93B361-BD9B-4DAB-B536-E3F18149E7C7}" type="slidenum">
              <a:rPr lang="en-US" altLang="en-US">
                <a:solidFill>
                  <a:srgbClr val="990033"/>
                </a:solidFill>
                <a:latin typeface="Arial Narrow" panose="020B0606020202030204" pitchFamily="34" charset="0"/>
              </a:rPr>
              <a:pPr>
                <a:spcBef>
                  <a:spcPct val="0"/>
                </a:spcBef>
              </a:pPr>
              <a:t>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60661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170743DE-A4E7-0136-4A0E-A01551669CD7}"/>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3" name="Date Placeholder 15">
            <a:extLst>
              <a:ext uri="{FF2B5EF4-FFF2-40B4-BE49-F238E27FC236}">
                <a16:creationId xmlns:a16="http://schemas.microsoft.com/office/drawing/2014/main" id="{460A7797-2363-7EC3-EC45-DD861AF55D17}"/>
              </a:ext>
            </a:extLst>
          </p:cNvPr>
          <p:cNvSpPr>
            <a:spLocks noGrp="1"/>
          </p:cNvSpPr>
          <p:nvPr>
            <p:ph type="dt" sz="half" idx="10"/>
          </p:nvPr>
        </p:nvSpPr>
        <p:spPr/>
        <p:txBody>
          <a:bodyPr/>
          <a:lstStyle>
            <a:lvl1pPr>
              <a:defRPr/>
            </a:lvl1pPr>
          </a:lstStyle>
          <a:p>
            <a:pPr>
              <a:defRPr/>
            </a:pPr>
            <a:endParaRPr lang="en-US" dirty="0"/>
          </a:p>
        </p:txBody>
      </p:sp>
      <p:sp>
        <p:nvSpPr>
          <p:cNvPr id="4" name="Footer Placeholder 1">
            <a:extLst>
              <a:ext uri="{FF2B5EF4-FFF2-40B4-BE49-F238E27FC236}">
                <a16:creationId xmlns:a16="http://schemas.microsoft.com/office/drawing/2014/main" id="{A0B5B8CC-9AC9-CD97-2872-2807B5787380}"/>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14">
            <a:extLst>
              <a:ext uri="{FF2B5EF4-FFF2-40B4-BE49-F238E27FC236}">
                <a16:creationId xmlns:a16="http://schemas.microsoft.com/office/drawing/2014/main" id="{ECCD893B-D83F-E439-7318-FFBDFF0B78F5}"/>
              </a:ext>
            </a:extLst>
          </p:cNvPr>
          <p:cNvSpPr>
            <a:spLocks noGrp="1"/>
          </p:cNvSpPr>
          <p:nvPr>
            <p:ph type="sldNum" sz="quarter" idx="12"/>
          </p:nvPr>
        </p:nvSpPr>
        <p:spPr>
          <a:xfrm>
            <a:off x="8229600" y="6473825"/>
            <a:ext cx="758825" cy="247650"/>
          </a:xfrm>
        </p:spPr>
        <p:txBody>
          <a:bodyPr/>
          <a:lstStyle>
            <a:lvl1pPr>
              <a:defRPr smtClean="0"/>
            </a:lvl1pPr>
          </a:lstStyle>
          <a:p>
            <a:pPr>
              <a:defRPr/>
            </a:pPr>
            <a:fld id="{BF945B39-1142-4B18-B326-29910432E571}" type="slidenum">
              <a:rPr lang="en-US" altLang="en-US"/>
              <a:pPr>
                <a:defRPr/>
              </a:pPr>
              <a:t>‹#›</a:t>
            </a:fld>
            <a:endParaRPr lang="en-US" altLang="en-US" dirty="0"/>
          </a:p>
        </p:txBody>
      </p:sp>
    </p:spTree>
    <p:extLst>
      <p:ext uri="{BB962C8B-B14F-4D97-AF65-F5344CB8AC3E}">
        <p14:creationId xmlns:p14="http://schemas.microsoft.com/office/powerpoint/2010/main" val="301358475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88FCFB2-7234-00D1-5DE9-F29FC38EA8F3}"/>
              </a:ext>
            </a:extLst>
          </p:cNvPr>
          <p:cNvSpPr>
            <a:spLocks noGrp="1"/>
          </p:cNvSpPr>
          <p:nvPr>
            <p:ph type="dt" sz="half" idx="10"/>
          </p:nvPr>
        </p:nvSpPr>
        <p:spPr/>
        <p:txBody>
          <a:bodyPr/>
          <a:lstStyle>
            <a:lvl1pPr>
              <a:defRPr/>
            </a:lvl1pPr>
          </a:lstStyle>
          <a:p>
            <a:pPr>
              <a:defRPr/>
            </a:pPr>
            <a:endParaRPr lang="en-US" dirty="0"/>
          </a:p>
        </p:txBody>
      </p:sp>
      <p:sp>
        <p:nvSpPr>
          <p:cNvPr id="5" name="Footer Placeholder 27">
            <a:extLst>
              <a:ext uri="{FF2B5EF4-FFF2-40B4-BE49-F238E27FC236}">
                <a16:creationId xmlns:a16="http://schemas.microsoft.com/office/drawing/2014/main" id="{8BA8EA41-58E9-01A9-2E19-DDF06736D4B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4">
            <a:extLst>
              <a:ext uri="{FF2B5EF4-FFF2-40B4-BE49-F238E27FC236}">
                <a16:creationId xmlns:a16="http://schemas.microsoft.com/office/drawing/2014/main" id="{EF994D6C-043C-7B4F-417D-B0CEF9DC836C}"/>
              </a:ext>
            </a:extLst>
          </p:cNvPr>
          <p:cNvSpPr>
            <a:spLocks noGrp="1"/>
          </p:cNvSpPr>
          <p:nvPr>
            <p:ph type="sldNum" sz="quarter" idx="12"/>
          </p:nvPr>
        </p:nvSpPr>
        <p:spPr/>
        <p:txBody>
          <a:bodyPr/>
          <a:lstStyle>
            <a:lvl1pPr>
              <a:defRPr/>
            </a:lvl1pPr>
          </a:lstStyle>
          <a:p>
            <a:pPr>
              <a:defRPr/>
            </a:pPr>
            <a:fld id="{6EED1256-2E04-4E75-8807-C0A73CA9A751}" type="slidenum">
              <a:rPr lang="en-US" altLang="en-US"/>
              <a:pPr>
                <a:defRPr/>
              </a:pPr>
              <a:t>‹#›</a:t>
            </a:fld>
            <a:endParaRPr lang="en-US" altLang="en-US" dirty="0"/>
          </a:p>
        </p:txBody>
      </p:sp>
    </p:spTree>
    <p:extLst>
      <p:ext uri="{BB962C8B-B14F-4D97-AF65-F5344CB8AC3E}">
        <p14:creationId xmlns:p14="http://schemas.microsoft.com/office/powerpoint/2010/main" val="323605667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50EE1-2D43-CF4C-DE32-D99B7EC8C5FF}"/>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5455817E-2515-69C0-4EA2-B5A95DA9EFA0}"/>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43AE5CEB-D1FE-0701-D4F1-31C609467861}"/>
              </a:ext>
            </a:extLst>
          </p:cNvPr>
          <p:cNvSpPr>
            <a:spLocks noGrp="1"/>
          </p:cNvSpPr>
          <p:nvPr>
            <p:ph type="sldNum" sz="quarter" idx="12"/>
          </p:nvPr>
        </p:nvSpPr>
        <p:spPr/>
        <p:txBody>
          <a:bodyPr/>
          <a:lstStyle>
            <a:lvl1pPr>
              <a:defRPr smtClean="0"/>
            </a:lvl1pPr>
          </a:lstStyle>
          <a:p>
            <a:pPr>
              <a:defRPr/>
            </a:pPr>
            <a:fld id="{582BB0E1-6DC8-453A-ABA6-4C62F4A5732E}" type="slidenum">
              <a:rPr lang="en-US" altLang="en-US"/>
              <a:pPr>
                <a:defRPr/>
              </a:pPr>
              <a:t>‹#›</a:t>
            </a:fld>
            <a:endParaRPr lang="en-US" altLang="en-US" dirty="0"/>
          </a:p>
        </p:txBody>
      </p:sp>
    </p:spTree>
    <p:extLst>
      <p:ext uri="{BB962C8B-B14F-4D97-AF65-F5344CB8AC3E}">
        <p14:creationId xmlns:p14="http://schemas.microsoft.com/office/powerpoint/2010/main" val="34405266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24">
            <a:extLst>
              <a:ext uri="{FF2B5EF4-FFF2-40B4-BE49-F238E27FC236}">
                <a16:creationId xmlns:a16="http://schemas.microsoft.com/office/drawing/2014/main" id="{8F117049-E97D-63E6-AAE5-888961C55A2F}"/>
              </a:ext>
            </a:extLst>
          </p:cNvPr>
          <p:cNvSpPr>
            <a:spLocks noGrp="1"/>
          </p:cNvSpPr>
          <p:nvPr>
            <p:ph type="dt" sz="half" idx="10"/>
          </p:nvPr>
        </p:nvSpPr>
        <p:spPr/>
        <p:txBody>
          <a:bodyPr/>
          <a:lstStyle>
            <a:lvl1pPr>
              <a:defRPr/>
            </a:lvl1pPr>
          </a:lstStyle>
          <a:p>
            <a:pPr>
              <a:defRPr/>
            </a:pPr>
            <a:endParaRPr lang="en-US" dirty="0"/>
          </a:p>
        </p:txBody>
      </p:sp>
      <p:sp>
        <p:nvSpPr>
          <p:cNvPr id="3" name="Footer Placeholder 18">
            <a:extLst>
              <a:ext uri="{FF2B5EF4-FFF2-40B4-BE49-F238E27FC236}">
                <a16:creationId xmlns:a16="http://schemas.microsoft.com/office/drawing/2014/main" id="{1D237DE6-2497-A513-F0F2-84E78589AF68}"/>
              </a:ext>
            </a:extLst>
          </p:cNvPr>
          <p:cNvSpPr>
            <a:spLocks noGrp="1"/>
          </p:cNvSpPr>
          <p:nvPr>
            <p:ph type="ftr" sz="quarter" idx="11"/>
          </p:nvPr>
        </p:nvSpPr>
        <p:spPr>
          <a:xfrm>
            <a:off x="3581400" y="76200"/>
            <a:ext cx="2895600" cy="288925"/>
          </a:xfrm>
        </p:spPr>
        <p:txBody>
          <a:bodyPr/>
          <a:lstStyle>
            <a:lvl1pPr>
              <a:defRPr/>
            </a:lvl1pPr>
          </a:lstStyle>
          <a:p>
            <a:pPr>
              <a:defRPr/>
            </a:pPr>
            <a:endParaRPr lang="en-US" dirty="0"/>
          </a:p>
        </p:txBody>
      </p:sp>
      <p:sp>
        <p:nvSpPr>
          <p:cNvPr id="4" name="Slide Number Placeholder 15">
            <a:extLst>
              <a:ext uri="{FF2B5EF4-FFF2-40B4-BE49-F238E27FC236}">
                <a16:creationId xmlns:a16="http://schemas.microsoft.com/office/drawing/2014/main" id="{5979D5AB-E8F9-E977-70D9-F865725F16CA}"/>
              </a:ext>
            </a:extLst>
          </p:cNvPr>
          <p:cNvSpPr>
            <a:spLocks noGrp="1"/>
          </p:cNvSpPr>
          <p:nvPr>
            <p:ph type="sldNum" sz="quarter" idx="12"/>
          </p:nvPr>
        </p:nvSpPr>
        <p:spPr>
          <a:xfrm>
            <a:off x="8229600" y="6473825"/>
            <a:ext cx="758825" cy="247650"/>
          </a:xfrm>
        </p:spPr>
        <p:txBody>
          <a:bodyPr/>
          <a:lstStyle>
            <a:lvl1pPr>
              <a:defRPr smtClean="0"/>
            </a:lvl1pPr>
          </a:lstStyle>
          <a:p>
            <a:pPr>
              <a:defRPr/>
            </a:pPr>
            <a:fld id="{405B3B78-1CAA-4390-8AF5-668A70D391B4}" type="slidenum">
              <a:rPr lang="en-US" altLang="en-US"/>
              <a:pPr>
                <a:defRPr/>
              </a:pPr>
              <a:t>‹#›</a:t>
            </a:fld>
            <a:endParaRPr lang="en-US" altLang="en-US" dirty="0"/>
          </a:p>
        </p:txBody>
      </p:sp>
    </p:spTree>
    <p:extLst>
      <p:ext uri="{BB962C8B-B14F-4D97-AF65-F5344CB8AC3E}">
        <p14:creationId xmlns:p14="http://schemas.microsoft.com/office/powerpoint/2010/main" val="99297362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1FE81D83-B6FD-D4C9-77B3-0639B6668DF1}"/>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3" name="Date Placeholder 18">
            <a:extLst>
              <a:ext uri="{FF2B5EF4-FFF2-40B4-BE49-F238E27FC236}">
                <a16:creationId xmlns:a16="http://schemas.microsoft.com/office/drawing/2014/main" id="{09C4B23E-C4D1-FF46-28AA-2EA3EFD99381}"/>
              </a:ext>
            </a:extLst>
          </p:cNvPr>
          <p:cNvSpPr>
            <a:spLocks noGrp="1"/>
          </p:cNvSpPr>
          <p:nvPr>
            <p:ph type="dt" sz="half" idx="10"/>
          </p:nvPr>
        </p:nvSpPr>
        <p:spPr/>
        <p:txBody>
          <a:bodyPr/>
          <a:lstStyle>
            <a:lvl1pPr>
              <a:defRPr/>
            </a:lvl1pPr>
          </a:lstStyle>
          <a:p>
            <a:pPr>
              <a:defRPr/>
            </a:pPr>
            <a:endParaRPr lang="en-US" dirty="0"/>
          </a:p>
        </p:txBody>
      </p:sp>
      <p:sp>
        <p:nvSpPr>
          <p:cNvPr id="4" name="Footer Placeholder 10">
            <a:extLst>
              <a:ext uri="{FF2B5EF4-FFF2-40B4-BE49-F238E27FC236}">
                <a16:creationId xmlns:a16="http://schemas.microsoft.com/office/drawing/2014/main" id="{8A1117CB-5993-56ED-E633-5E99CAF24106}"/>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15">
            <a:extLst>
              <a:ext uri="{FF2B5EF4-FFF2-40B4-BE49-F238E27FC236}">
                <a16:creationId xmlns:a16="http://schemas.microsoft.com/office/drawing/2014/main" id="{67A55189-5500-A6E3-A526-AD5FE4CCEDD7}"/>
              </a:ext>
            </a:extLst>
          </p:cNvPr>
          <p:cNvSpPr>
            <a:spLocks noGrp="1"/>
          </p:cNvSpPr>
          <p:nvPr>
            <p:ph type="sldNum" sz="quarter" idx="12"/>
          </p:nvPr>
        </p:nvSpPr>
        <p:spPr/>
        <p:txBody>
          <a:bodyPr/>
          <a:lstStyle>
            <a:lvl1pPr>
              <a:defRPr smtClean="0"/>
            </a:lvl1pPr>
          </a:lstStyle>
          <a:p>
            <a:pPr>
              <a:defRPr/>
            </a:pPr>
            <a:fld id="{C14AEB13-EDE5-4959-BC63-3D13EE015A8C}" type="slidenum">
              <a:rPr lang="en-US" altLang="en-US"/>
              <a:pPr>
                <a:defRPr/>
              </a:pPr>
              <a:t>‹#›</a:t>
            </a:fld>
            <a:endParaRPr lang="en-US" altLang="en-US" dirty="0"/>
          </a:p>
        </p:txBody>
      </p:sp>
    </p:spTree>
    <p:extLst>
      <p:ext uri="{BB962C8B-B14F-4D97-AF65-F5344CB8AC3E}">
        <p14:creationId xmlns:p14="http://schemas.microsoft.com/office/powerpoint/2010/main" val="284844542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0">
            <a:extLst>
              <a:ext uri="{FF2B5EF4-FFF2-40B4-BE49-F238E27FC236}">
                <a16:creationId xmlns:a16="http://schemas.microsoft.com/office/drawing/2014/main" id="{82C7006D-6DD1-2CF8-DFB4-210422B56B91}"/>
              </a:ext>
            </a:extLst>
          </p:cNvPr>
          <p:cNvSpPr>
            <a:spLocks noGrp="1"/>
          </p:cNvSpPr>
          <p:nvPr>
            <p:ph type="dt" sz="half" idx="10"/>
          </p:nvPr>
        </p:nvSpPr>
        <p:spPr/>
        <p:txBody>
          <a:bodyPr/>
          <a:lstStyle>
            <a:lvl1pPr>
              <a:defRPr/>
            </a:lvl1pPr>
          </a:lstStyle>
          <a:p>
            <a:pPr>
              <a:defRPr/>
            </a:pPr>
            <a:endParaRPr lang="en-US" dirty="0"/>
          </a:p>
        </p:txBody>
      </p:sp>
      <p:sp>
        <p:nvSpPr>
          <p:cNvPr id="3" name="Footer Placeholder 27">
            <a:extLst>
              <a:ext uri="{FF2B5EF4-FFF2-40B4-BE49-F238E27FC236}">
                <a16:creationId xmlns:a16="http://schemas.microsoft.com/office/drawing/2014/main" id="{262A668D-9481-442E-E6AB-A3CDB3ED705E}"/>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4">
            <a:extLst>
              <a:ext uri="{FF2B5EF4-FFF2-40B4-BE49-F238E27FC236}">
                <a16:creationId xmlns:a16="http://schemas.microsoft.com/office/drawing/2014/main" id="{072803AA-34E5-A508-3ADA-932D4484DEFF}"/>
              </a:ext>
            </a:extLst>
          </p:cNvPr>
          <p:cNvSpPr>
            <a:spLocks noGrp="1"/>
          </p:cNvSpPr>
          <p:nvPr>
            <p:ph type="sldNum" sz="quarter" idx="12"/>
          </p:nvPr>
        </p:nvSpPr>
        <p:spPr/>
        <p:txBody>
          <a:bodyPr/>
          <a:lstStyle>
            <a:lvl1pPr>
              <a:defRPr/>
            </a:lvl1pPr>
          </a:lstStyle>
          <a:p>
            <a:pPr>
              <a:defRPr/>
            </a:pPr>
            <a:fld id="{5BEC5929-6540-44F8-8FB2-D349EC90FE43}" type="slidenum">
              <a:rPr lang="en-US" altLang="en-US"/>
              <a:pPr>
                <a:defRPr/>
              </a:pPr>
              <a:t>‹#›</a:t>
            </a:fld>
            <a:endParaRPr lang="en-US" altLang="en-US" dirty="0"/>
          </a:p>
        </p:txBody>
      </p:sp>
    </p:spTree>
    <p:extLst>
      <p:ext uri="{BB962C8B-B14F-4D97-AF65-F5344CB8AC3E}">
        <p14:creationId xmlns:p14="http://schemas.microsoft.com/office/powerpoint/2010/main" val="123608039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35A691F0-4132-90A1-0BC0-E6311A2E2C2C}"/>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9">
            <a:extLst>
              <a:ext uri="{FF2B5EF4-FFF2-40B4-BE49-F238E27FC236}">
                <a16:creationId xmlns:a16="http://schemas.microsoft.com/office/drawing/2014/main" id="{55F85063-2BFA-75C3-E632-ECF016F9B874}"/>
              </a:ext>
            </a:extLst>
          </p:cNvPr>
          <p:cNvSpPr>
            <a:spLocks noGrp="1"/>
          </p:cNvSpPr>
          <p:nvPr>
            <p:ph type="dt" sz="half" idx="10"/>
          </p:nvPr>
        </p:nvSpPr>
        <p:spPr/>
        <p:txBody>
          <a:bodyPr/>
          <a:lstStyle>
            <a:lvl1pPr>
              <a:defRPr/>
            </a:lvl1pPr>
          </a:lstStyle>
          <a:p>
            <a:pPr>
              <a:defRPr/>
            </a:pPr>
            <a:endParaRPr lang="en-US" dirty="0"/>
          </a:p>
        </p:txBody>
      </p:sp>
      <p:sp>
        <p:nvSpPr>
          <p:cNvPr id="5" name="Footer Placeholder 5">
            <a:extLst>
              <a:ext uri="{FF2B5EF4-FFF2-40B4-BE49-F238E27FC236}">
                <a16:creationId xmlns:a16="http://schemas.microsoft.com/office/drawing/2014/main" id="{025D7DC3-F2AC-044A-9821-B35B6C535E8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6">
            <a:extLst>
              <a:ext uri="{FF2B5EF4-FFF2-40B4-BE49-F238E27FC236}">
                <a16:creationId xmlns:a16="http://schemas.microsoft.com/office/drawing/2014/main" id="{DBA3F69F-BEC5-0072-0EE2-1950D4AAFEF9}"/>
              </a:ext>
            </a:extLst>
          </p:cNvPr>
          <p:cNvSpPr>
            <a:spLocks noGrp="1"/>
          </p:cNvSpPr>
          <p:nvPr>
            <p:ph type="sldNum" sz="quarter" idx="12"/>
          </p:nvPr>
        </p:nvSpPr>
        <p:spPr>
          <a:xfrm>
            <a:off x="8229600" y="6477000"/>
            <a:ext cx="762000" cy="247650"/>
          </a:xfrm>
        </p:spPr>
        <p:txBody>
          <a:bodyPr/>
          <a:lstStyle>
            <a:lvl1pPr>
              <a:defRPr smtClean="0"/>
            </a:lvl1pPr>
          </a:lstStyle>
          <a:p>
            <a:pPr>
              <a:defRPr/>
            </a:pPr>
            <a:fld id="{E96943BA-1871-4C4B-9038-3FE71C43DC91}" type="slidenum">
              <a:rPr lang="en-US" altLang="en-US"/>
              <a:pPr>
                <a:defRPr/>
              </a:pPr>
              <a:t>‹#›</a:t>
            </a:fld>
            <a:endParaRPr lang="en-US" altLang="en-US" dirty="0"/>
          </a:p>
        </p:txBody>
      </p:sp>
    </p:spTree>
    <p:extLst>
      <p:ext uri="{BB962C8B-B14F-4D97-AF65-F5344CB8AC3E}">
        <p14:creationId xmlns:p14="http://schemas.microsoft.com/office/powerpoint/2010/main" val="408738895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2" name="Date Placeholder 10">
            <a:extLst>
              <a:ext uri="{FF2B5EF4-FFF2-40B4-BE49-F238E27FC236}">
                <a16:creationId xmlns:a16="http://schemas.microsoft.com/office/drawing/2014/main" id="{6B16A19E-B4E3-86B6-B8C7-9B0179F27EBB}"/>
              </a:ext>
            </a:extLst>
          </p:cNvPr>
          <p:cNvSpPr>
            <a:spLocks noGrp="1"/>
          </p:cNvSpPr>
          <p:nvPr>
            <p:ph type="dt" sz="half" idx="10"/>
          </p:nvPr>
        </p:nvSpPr>
        <p:spPr/>
        <p:txBody>
          <a:bodyPr/>
          <a:lstStyle>
            <a:lvl1pPr>
              <a:defRPr/>
            </a:lvl1pPr>
          </a:lstStyle>
          <a:p>
            <a:pPr>
              <a:defRPr/>
            </a:pPr>
            <a:endParaRPr lang="en-US" dirty="0"/>
          </a:p>
        </p:txBody>
      </p:sp>
      <p:sp>
        <p:nvSpPr>
          <p:cNvPr id="3" name="Footer Placeholder 27">
            <a:extLst>
              <a:ext uri="{FF2B5EF4-FFF2-40B4-BE49-F238E27FC236}">
                <a16:creationId xmlns:a16="http://schemas.microsoft.com/office/drawing/2014/main" id="{CFB2E384-5F63-02D4-949F-A7C5F7080B95}"/>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4">
            <a:extLst>
              <a:ext uri="{FF2B5EF4-FFF2-40B4-BE49-F238E27FC236}">
                <a16:creationId xmlns:a16="http://schemas.microsoft.com/office/drawing/2014/main" id="{78573F47-207F-7EE8-B2B7-5E525CB8758F}"/>
              </a:ext>
            </a:extLst>
          </p:cNvPr>
          <p:cNvSpPr>
            <a:spLocks noGrp="1"/>
          </p:cNvSpPr>
          <p:nvPr>
            <p:ph type="sldNum" sz="quarter" idx="12"/>
          </p:nvPr>
        </p:nvSpPr>
        <p:spPr/>
        <p:txBody>
          <a:bodyPr/>
          <a:lstStyle>
            <a:lvl1pPr>
              <a:defRPr/>
            </a:lvl1pPr>
          </a:lstStyle>
          <a:p>
            <a:pPr>
              <a:defRPr/>
            </a:pPr>
            <a:fld id="{E0635131-AC4D-4F66-B667-5B533E3DF95C}" type="slidenum">
              <a:rPr lang="en-US" altLang="en-US"/>
              <a:pPr>
                <a:defRPr/>
              </a:pPr>
              <a:t>‹#›</a:t>
            </a:fld>
            <a:endParaRPr lang="en-US" altLang="en-US" dirty="0"/>
          </a:p>
        </p:txBody>
      </p:sp>
    </p:spTree>
    <p:extLst>
      <p:ext uri="{BB962C8B-B14F-4D97-AF65-F5344CB8AC3E}">
        <p14:creationId xmlns:p14="http://schemas.microsoft.com/office/powerpoint/2010/main" val="239686479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F9B1EDCB-DC8F-4B19-0874-70947D92B0F6}"/>
              </a:ext>
            </a:extLst>
          </p:cNvPr>
          <p:cNvSpPr>
            <a:spLocks noGrp="1"/>
          </p:cNvSpPr>
          <p:nvPr>
            <p:ph type="dt" sz="half" idx="10"/>
          </p:nvPr>
        </p:nvSpPr>
        <p:spPr/>
        <p:txBody>
          <a:bodyPr/>
          <a:lstStyle>
            <a:lvl1pPr>
              <a:defRPr/>
            </a:lvl1pPr>
          </a:lstStyle>
          <a:p>
            <a:pPr>
              <a:defRPr/>
            </a:pPr>
            <a:endParaRPr lang="en-US" dirty="0"/>
          </a:p>
        </p:txBody>
      </p:sp>
      <p:sp>
        <p:nvSpPr>
          <p:cNvPr id="3" name="Footer Placeholder 23">
            <a:extLst>
              <a:ext uri="{FF2B5EF4-FFF2-40B4-BE49-F238E27FC236}">
                <a16:creationId xmlns:a16="http://schemas.microsoft.com/office/drawing/2014/main" id="{E70E04C0-0655-31B7-0F4F-6C778F54B36E}"/>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6">
            <a:extLst>
              <a:ext uri="{FF2B5EF4-FFF2-40B4-BE49-F238E27FC236}">
                <a16:creationId xmlns:a16="http://schemas.microsoft.com/office/drawing/2014/main" id="{3A82A815-AED6-016A-ACAE-EB3E11F55FE7}"/>
              </a:ext>
            </a:extLst>
          </p:cNvPr>
          <p:cNvSpPr>
            <a:spLocks noGrp="1"/>
          </p:cNvSpPr>
          <p:nvPr>
            <p:ph type="sldNum" sz="quarter" idx="12"/>
          </p:nvPr>
        </p:nvSpPr>
        <p:spPr/>
        <p:txBody>
          <a:bodyPr/>
          <a:lstStyle>
            <a:lvl1pPr>
              <a:defRPr smtClean="0"/>
            </a:lvl1pPr>
          </a:lstStyle>
          <a:p>
            <a:pPr>
              <a:defRPr/>
            </a:pPr>
            <a:fld id="{18A00E61-5FE6-436A-B2B7-BE2116DCFAAF}" type="slidenum">
              <a:rPr lang="en-US" altLang="en-US"/>
              <a:pPr>
                <a:defRPr/>
              </a:pPr>
              <a:t>‹#›</a:t>
            </a:fld>
            <a:endParaRPr lang="en-US" altLang="en-US" dirty="0"/>
          </a:p>
        </p:txBody>
      </p:sp>
    </p:spTree>
    <p:extLst>
      <p:ext uri="{BB962C8B-B14F-4D97-AF65-F5344CB8AC3E}">
        <p14:creationId xmlns:p14="http://schemas.microsoft.com/office/powerpoint/2010/main" val="182411665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8D75DFB0-F2A4-352B-3326-16850E31D1FE}"/>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4">
            <a:extLst>
              <a:ext uri="{FF2B5EF4-FFF2-40B4-BE49-F238E27FC236}">
                <a16:creationId xmlns:a16="http://schemas.microsoft.com/office/drawing/2014/main" id="{65362AB2-A009-EB7A-DFBF-CD8299046155}"/>
              </a:ext>
            </a:extLst>
          </p:cNvPr>
          <p:cNvSpPr>
            <a:spLocks noGrp="1"/>
          </p:cNvSpPr>
          <p:nvPr>
            <p:ph type="dt" sz="half" idx="10"/>
          </p:nvPr>
        </p:nvSpPr>
        <p:spPr/>
        <p:txBody>
          <a:bodyPr/>
          <a:lstStyle>
            <a:lvl1pPr>
              <a:defRPr/>
            </a:lvl1pPr>
          </a:lstStyle>
          <a:p>
            <a:pPr>
              <a:defRPr/>
            </a:pPr>
            <a:endParaRPr lang="en-US" dirty="0"/>
          </a:p>
        </p:txBody>
      </p:sp>
      <p:sp>
        <p:nvSpPr>
          <p:cNvPr id="4" name="Footer Placeholder 28">
            <a:extLst>
              <a:ext uri="{FF2B5EF4-FFF2-40B4-BE49-F238E27FC236}">
                <a16:creationId xmlns:a16="http://schemas.microsoft.com/office/drawing/2014/main" id="{658317BF-11B0-D062-3EE1-869FDE355018}"/>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6">
            <a:extLst>
              <a:ext uri="{FF2B5EF4-FFF2-40B4-BE49-F238E27FC236}">
                <a16:creationId xmlns:a16="http://schemas.microsoft.com/office/drawing/2014/main" id="{4A0BD8FF-0CCE-47E8-018D-BF37A6548939}"/>
              </a:ext>
            </a:extLst>
          </p:cNvPr>
          <p:cNvSpPr>
            <a:spLocks noGrp="1"/>
          </p:cNvSpPr>
          <p:nvPr>
            <p:ph type="sldNum" sz="quarter" idx="12"/>
          </p:nvPr>
        </p:nvSpPr>
        <p:spPr/>
        <p:txBody>
          <a:bodyPr/>
          <a:lstStyle>
            <a:lvl1pPr>
              <a:defRPr smtClean="0"/>
            </a:lvl1pPr>
          </a:lstStyle>
          <a:p>
            <a:pPr>
              <a:defRPr/>
            </a:pPr>
            <a:fld id="{EC0F870A-BDF0-43C4-B031-271F8640F5D7}" type="slidenum">
              <a:rPr lang="en-US" altLang="en-US"/>
              <a:pPr>
                <a:defRPr/>
              </a:pPr>
              <a:t>‹#›</a:t>
            </a:fld>
            <a:endParaRPr lang="en-US" altLang="en-US" dirty="0"/>
          </a:p>
        </p:txBody>
      </p:sp>
    </p:spTree>
    <p:extLst>
      <p:ext uri="{BB962C8B-B14F-4D97-AF65-F5344CB8AC3E}">
        <p14:creationId xmlns:p14="http://schemas.microsoft.com/office/powerpoint/2010/main" val="300732073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2" name="Date Placeholder 6">
            <a:extLst>
              <a:ext uri="{FF2B5EF4-FFF2-40B4-BE49-F238E27FC236}">
                <a16:creationId xmlns:a16="http://schemas.microsoft.com/office/drawing/2014/main" id="{6D5FEB11-F19F-E663-194A-1768A5C38927}"/>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a16="http://schemas.microsoft.com/office/drawing/2014/main" id="{F7C4E460-2095-BA02-5DBA-D6C05A7E945B}"/>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30">
            <a:extLst>
              <a:ext uri="{FF2B5EF4-FFF2-40B4-BE49-F238E27FC236}">
                <a16:creationId xmlns:a16="http://schemas.microsoft.com/office/drawing/2014/main" id="{489B0C52-7D3E-4BFA-DDCD-70E4ADC79146}"/>
              </a:ext>
            </a:extLst>
          </p:cNvPr>
          <p:cNvSpPr>
            <a:spLocks noGrp="1"/>
          </p:cNvSpPr>
          <p:nvPr>
            <p:ph type="sldNum" sz="quarter" idx="12"/>
          </p:nvPr>
        </p:nvSpPr>
        <p:spPr/>
        <p:txBody>
          <a:bodyPr/>
          <a:lstStyle>
            <a:lvl1pPr>
              <a:defRPr smtClean="0"/>
            </a:lvl1pPr>
          </a:lstStyle>
          <a:p>
            <a:pPr>
              <a:defRPr/>
            </a:pPr>
            <a:fld id="{A1C9214B-EDCE-42AD-B653-B90CF3E1F829}" type="slidenum">
              <a:rPr lang="en-US" altLang="en-US"/>
              <a:pPr>
                <a:defRPr/>
              </a:pPr>
              <a:t>‹#›</a:t>
            </a:fld>
            <a:endParaRPr lang="en-US" altLang="en-US" dirty="0"/>
          </a:p>
        </p:txBody>
      </p:sp>
    </p:spTree>
    <p:extLst>
      <p:ext uri="{BB962C8B-B14F-4D97-AF65-F5344CB8AC3E}">
        <p14:creationId xmlns:p14="http://schemas.microsoft.com/office/powerpoint/2010/main" val="4112439166"/>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B8327D0-A4BB-95B8-290B-07475C9BE83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1AC38204-6566-128F-3814-9B4B70A051F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149EC53-B9C8-0256-AD3D-042CFA48FEA6}"/>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dirty="0"/>
          </a:p>
        </p:txBody>
      </p:sp>
      <p:sp>
        <p:nvSpPr>
          <p:cNvPr id="28" name="Footer Placeholder 27">
            <a:extLst>
              <a:ext uri="{FF2B5EF4-FFF2-40B4-BE49-F238E27FC236}">
                <a16:creationId xmlns:a16="http://schemas.microsoft.com/office/drawing/2014/main" id="{9A116B81-63D0-CDD6-AE6D-0D7ADEABF4BA}"/>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dirty="0"/>
          </a:p>
        </p:txBody>
      </p:sp>
      <p:sp>
        <p:nvSpPr>
          <p:cNvPr id="5" name="Slide Number Placeholder 4">
            <a:extLst>
              <a:ext uri="{FF2B5EF4-FFF2-40B4-BE49-F238E27FC236}">
                <a16:creationId xmlns:a16="http://schemas.microsoft.com/office/drawing/2014/main" id="{22860960-7454-D40C-72C5-2C93C952CEE0}"/>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9467B1F7-04A4-4EC7-B9A2-DD4FFF732D3B}" type="slidenum">
              <a:rPr lang="en-US" altLang="en-US"/>
              <a:pPr>
                <a:defRPr/>
              </a:pPr>
              <a:t>‹#›</a:t>
            </a:fld>
            <a:endParaRPr lang="en-US" altLang="en-US" dirty="0"/>
          </a:p>
        </p:txBody>
      </p:sp>
      <p:sp>
        <p:nvSpPr>
          <p:cNvPr id="10" name="Title Placeholder 9">
            <a:extLst>
              <a:ext uri="{FF2B5EF4-FFF2-40B4-BE49-F238E27FC236}">
                <a16:creationId xmlns:a16="http://schemas.microsoft.com/office/drawing/2014/main" id="{35EAF96C-2149-DC60-C936-19AF5D13E2DC}"/>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DBCB4BED-C3DF-A400-7DFB-B5DAEA25033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46313695-862E-E28B-1773-5AB94DC8A001}"/>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39" r:id="rId4"/>
    <p:sldLayoutId id="2147483945" r:id="rId5"/>
    <p:sldLayoutId id="2147483940" r:id="rId6"/>
    <p:sldLayoutId id="2147483946" r:id="rId7"/>
    <p:sldLayoutId id="2147483947" r:id="rId8"/>
    <p:sldLayoutId id="2147483948" r:id="rId9"/>
    <p:sldLayoutId id="2147483941" r:id="rId10"/>
    <p:sldLayoutId id="214748394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E4A6341A-AC9A-6DDF-7324-9836F79D08F5}"/>
              </a:ext>
            </a:extLst>
          </p:cNvPr>
          <p:cNvSpPr>
            <a:spLocks noGrp="1" noChangeArrowheads="1"/>
          </p:cNvSpPr>
          <p:nvPr>
            <p:ph type="title"/>
          </p:nvPr>
        </p:nvSpPr>
        <p:spPr>
          <a:xfrm>
            <a:off x="533400" y="1524000"/>
            <a:ext cx="7772400" cy="27432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type  of  fruit  are  we  to  bear?</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It’s the character of Christ in you!</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Fruit of the Spirit?</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need to realize where the fruit comes from.</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Fruit of the Spirit?</a:t>
            </a:r>
          </a:p>
        </p:txBody>
      </p:sp>
    </p:spTree>
    <p:extLst>
      <p:ext uri="{BB962C8B-B14F-4D97-AF65-F5344CB8AC3E}">
        <p14:creationId xmlns:p14="http://schemas.microsoft.com/office/powerpoint/2010/main" val="2597877200"/>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need to realize where the fruit comes from.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the responsibility of </a:t>
            </a:r>
            <a:r>
              <a:rPr lang="en-US" sz="4400" b="1" u="sng" dirty="0">
                <a:solidFill>
                  <a:srgbClr val="990033"/>
                </a:solidFill>
                <a:effectLst>
                  <a:outerShdw blurRad="38100" dist="38100" dir="2700000" algn="tl">
                    <a:srgbClr val="000000">
                      <a:alpha val="43137"/>
                    </a:srgbClr>
                  </a:outerShdw>
                </a:effectLst>
                <a:latin typeface="Arial Narrow" pitchFamily="34" charset="0"/>
              </a:rPr>
              <a:t>the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Holy Spirit</a:t>
            </a:r>
            <a:r>
              <a:rPr lang="en-US" sz="4400" b="1">
                <a:solidFill>
                  <a:srgbClr val="990033"/>
                </a:solidFill>
                <a:effectLst>
                  <a:outerShdw blurRad="38100" dist="38100" dir="2700000" algn="tl">
                    <a:srgbClr val="000000">
                      <a:alpha val="43137"/>
                    </a:srgbClr>
                  </a:outerShdw>
                </a:effectLst>
                <a:latin typeface="Arial Narrow" pitchFamily="34" charset="0"/>
              </a:rPr>
              <a:t> to produce the fruit.</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Fruit of the Spirit?</a:t>
            </a:r>
          </a:p>
        </p:txBody>
      </p:sp>
    </p:spTree>
    <p:extLst>
      <p:ext uri="{BB962C8B-B14F-4D97-AF65-F5344CB8AC3E}">
        <p14:creationId xmlns:p14="http://schemas.microsoft.com/office/powerpoint/2010/main" val="217743029"/>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need to realize where the fruit comes from.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the responsibility of the 	Holy Spirit to produce </a:t>
            </a:r>
            <a:r>
              <a:rPr lang="en-US" sz="4400" b="1">
                <a:solidFill>
                  <a:srgbClr val="990033"/>
                </a:solidFill>
                <a:effectLst>
                  <a:outerShdw blurRad="38100" dist="38100" dir="2700000" algn="tl">
                    <a:srgbClr val="000000">
                      <a:alpha val="43137"/>
                    </a:srgbClr>
                  </a:outerShdw>
                </a:effectLst>
                <a:latin typeface="Arial Narrow" pitchFamily="34" charset="0"/>
              </a:rPr>
              <a:t>the fruit.</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It’s </a:t>
            </a:r>
            <a:r>
              <a:rPr lang="en-US" sz="4400" b="1" u="sng" dirty="0">
                <a:solidFill>
                  <a:srgbClr val="990033"/>
                </a:solidFill>
                <a:effectLst>
                  <a:outerShdw blurRad="38100" dist="38100" dir="2700000" algn="tl">
                    <a:srgbClr val="000000">
                      <a:alpha val="43137"/>
                    </a:srgbClr>
                  </a:outerShdw>
                </a:effectLst>
                <a:latin typeface="Arial Narrow" pitchFamily="34" charset="0"/>
              </a:rPr>
              <a:t>your</a:t>
            </a:r>
            <a:r>
              <a:rPr lang="en-US" sz="4400" b="1" dirty="0">
                <a:solidFill>
                  <a:srgbClr val="990033"/>
                </a:solidFill>
                <a:effectLst>
                  <a:outerShdw blurRad="38100" dist="38100" dir="2700000" algn="tl">
                    <a:srgbClr val="000000">
                      <a:alpha val="43137"/>
                    </a:srgbClr>
                  </a:outerShdw>
                </a:effectLst>
                <a:latin typeface="Arial Narrow" pitchFamily="34" charset="0"/>
              </a:rPr>
              <a:t> responsibility to 	prepare your life to be a usable 	vessel.</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Fruit of the Spirit?</a:t>
            </a:r>
          </a:p>
        </p:txBody>
      </p:sp>
    </p:spTree>
    <p:extLst>
      <p:ext uri="{BB962C8B-B14F-4D97-AF65-F5344CB8AC3E}">
        <p14:creationId xmlns:p14="http://schemas.microsoft.com/office/powerpoint/2010/main" val="3011165034"/>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There are 3 types of fruit.</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Fruit of the Spirit?</a:t>
            </a:r>
          </a:p>
        </p:txBody>
      </p:sp>
    </p:spTree>
    <p:extLst>
      <p:ext uri="{BB962C8B-B14F-4D97-AF65-F5344CB8AC3E}">
        <p14:creationId xmlns:p14="http://schemas.microsoft.com/office/powerpoint/2010/main" val="1168304761"/>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love, joy, peace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patience, kindness, goodness,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There are 3 types of fruit.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a:t>
            </a:r>
            <a:r>
              <a:rPr lang="en-US" sz="4400" b="1" dirty="0">
                <a:solidFill>
                  <a:srgbClr val="006600"/>
                </a:solidFill>
                <a:effectLst>
                  <a:outerShdw blurRad="38100" dist="38100" dir="2700000" algn="tl">
                    <a:srgbClr val="000000">
                      <a:alpha val="43137"/>
                    </a:srgbClr>
                  </a:outerShdw>
                </a:effectLst>
                <a:latin typeface="Arial Narrow" pitchFamily="34" charset="0"/>
              </a:rPr>
              <a:t>inward</a:t>
            </a:r>
            <a:r>
              <a:rPr lang="en-US" sz="4400" b="1" dirty="0">
                <a:solidFill>
                  <a:srgbClr val="990033"/>
                </a:solidFill>
                <a:effectLst>
                  <a:outerShdw blurRad="38100" dist="38100" dir="2700000" algn="tl">
                    <a:srgbClr val="000000">
                      <a:alpha val="43137"/>
                    </a:srgbClr>
                  </a:outerShdw>
                </a:effectLst>
                <a:latin typeface="Arial Narrow" pitchFamily="34" charset="0"/>
              </a:rPr>
              <a:t> fruit - love, joy &amp; 	peace.</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Fruit of the Spirit?</a:t>
            </a:r>
          </a:p>
        </p:txBody>
      </p:sp>
    </p:spTree>
    <p:extLst>
      <p:ext uri="{BB962C8B-B14F-4D97-AF65-F5344CB8AC3E}">
        <p14:creationId xmlns:p14="http://schemas.microsoft.com/office/powerpoint/2010/main" val="1104319034"/>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patience, kindness, goodness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There are 3 types of fruit.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a:t>
            </a:r>
            <a:r>
              <a:rPr lang="en-US" sz="4400" b="1" dirty="0">
                <a:solidFill>
                  <a:srgbClr val="006600"/>
                </a:solidFill>
                <a:effectLst>
                  <a:outerShdw blurRad="38100" dist="38100" dir="2700000" algn="tl">
                    <a:srgbClr val="000000">
                      <a:alpha val="43137"/>
                    </a:srgbClr>
                  </a:outerShdw>
                </a:effectLst>
                <a:latin typeface="Arial Narrow" pitchFamily="34" charset="0"/>
              </a:rPr>
              <a:t>outward</a:t>
            </a:r>
            <a:r>
              <a:rPr lang="en-US" sz="4400" b="1" dirty="0">
                <a:solidFill>
                  <a:srgbClr val="990033"/>
                </a:solidFill>
                <a:effectLst>
                  <a:outerShdw blurRad="38100" dist="38100" dir="2700000" algn="tl">
                    <a:srgbClr val="000000">
                      <a:alpha val="43137"/>
                    </a:srgbClr>
                  </a:outerShdw>
                </a:effectLst>
                <a:latin typeface="Arial Narrow" pitchFamily="34" charset="0"/>
              </a:rPr>
              <a:t> fruit - patience, 	</a:t>
            </a:r>
            <a:r>
              <a:rPr lang="en-US" sz="4400" b="1">
                <a:solidFill>
                  <a:srgbClr val="990033"/>
                </a:solidFill>
                <a:effectLst>
                  <a:outerShdw blurRad="38100" dist="38100" dir="2700000" algn="tl">
                    <a:srgbClr val="000000">
                      <a:alpha val="43137"/>
                    </a:srgbClr>
                  </a:outerShdw>
                </a:effectLst>
                <a:latin typeface="Arial Narrow" pitchFamily="34" charset="0"/>
              </a:rPr>
              <a:t>kindness &amp; </a:t>
            </a:r>
            <a:r>
              <a:rPr lang="en-US" sz="4400" b="1" dirty="0">
                <a:solidFill>
                  <a:srgbClr val="990033"/>
                </a:solidFill>
                <a:effectLst>
                  <a:outerShdw blurRad="38100" dist="38100" dir="2700000" algn="tl">
                    <a:srgbClr val="000000">
                      <a:alpha val="43137"/>
                    </a:srgbClr>
                  </a:outerShdw>
                </a:effectLst>
                <a:latin typeface="Arial Narrow" pitchFamily="34" charset="0"/>
              </a:rPr>
              <a:t>goodness.</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Fruit of the Spirit?</a:t>
            </a:r>
          </a:p>
        </p:txBody>
      </p:sp>
    </p:spTree>
    <p:extLst>
      <p:ext uri="{BB962C8B-B14F-4D97-AF65-F5344CB8AC3E}">
        <p14:creationId xmlns:p14="http://schemas.microsoft.com/office/powerpoint/2010/main" val="332427111"/>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faithfulness, gentleness and self-control</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There are 3 types of fruit.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a:t>
            </a:r>
            <a:r>
              <a:rPr lang="en-US" sz="4400" b="1" dirty="0">
                <a:solidFill>
                  <a:srgbClr val="006600"/>
                </a:solidFill>
                <a:effectLst>
                  <a:outerShdw blurRad="38100" dist="38100" dir="2700000" algn="tl">
                    <a:srgbClr val="000000">
                      <a:alpha val="43137"/>
                    </a:srgbClr>
                  </a:outerShdw>
                </a:effectLst>
                <a:latin typeface="Arial Narrow" pitchFamily="34" charset="0"/>
              </a:rPr>
              <a:t>Godward</a:t>
            </a:r>
            <a:r>
              <a:rPr lang="en-US" sz="4400" b="1" dirty="0">
                <a:solidFill>
                  <a:srgbClr val="990033"/>
                </a:solidFill>
                <a:effectLst>
                  <a:outerShdw blurRad="38100" dist="38100" dir="2700000" algn="tl">
                    <a:srgbClr val="000000">
                      <a:alpha val="43137"/>
                    </a:srgbClr>
                  </a:outerShdw>
                </a:effectLst>
                <a:latin typeface="Arial Narrow" pitchFamily="34" charset="0"/>
              </a:rPr>
              <a:t> fruit </a:t>
            </a:r>
            <a:r>
              <a:rPr lang="en-US" sz="4400" b="1">
                <a:solidFill>
                  <a:srgbClr val="990033"/>
                </a:solidFill>
                <a:effectLst>
                  <a:outerShdw blurRad="38100" dist="38100" dir="2700000" algn="tl">
                    <a:srgbClr val="000000">
                      <a:alpha val="43137"/>
                    </a:srgbClr>
                  </a:outerShdw>
                </a:effectLst>
                <a:latin typeface="Arial Narrow" pitchFamily="34" charset="0"/>
              </a:rPr>
              <a:t>- 	faithfulness, gentleness &amp; self- 	control</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Fruit of the Spirit?</a:t>
            </a:r>
          </a:p>
        </p:txBody>
      </p:sp>
    </p:spTree>
    <p:extLst>
      <p:ext uri="{BB962C8B-B14F-4D97-AF65-F5344CB8AC3E}">
        <p14:creationId xmlns:p14="http://schemas.microsoft.com/office/powerpoint/2010/main" val="4191871324"/>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Each is beneficial in 3 different directions.</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Fruit of the Spirit?</a:t>
            </a:r>
          </a:p>
        </p:txBody>
      </p:sp>
    </p:spTree>
    <p:extLst>
      <p:ext uri="{BB962C8B-B14F-4D97-AF65-F5344CB8AC3E}">
        <p14:creationId xmlns:p14="http://schemas.microsoft.com/office/powerpoint/2010/main" val="1432073899"/>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love, joy, peace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patience, kindness, goodness,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Each is beneficial in 3 different directions.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a:t>
            </a:r>
            <a:r>
              <a:rPr lang="en-US" sz="4400" b="1" dirty="0">
                <a:solidFill>
                  <a:srgbClr val="006600"/>
                </a:solidFill>
                <a:effectLst>
                  <a:outerShdw blurRad="38100" dist="38100" dir="2700000" algn="tl">
                    <a:srgbClr val="000000">
                      <a:alpha val="43137"/>
                    </a:srgbClr>
                  </a:outerShdw>
                </a:effectLst>
                <a:latin typeface="Arial Narrow" pitchFamily="34" charset="0"/>
              </a:rPr>
              <a:t>inward</a:t>
            </a:r>
            <a:r>
              <a:rPr lang="en-US" sz="4400" b="1" dirty="0">
                <a:solidFill>
                  <a:srgbClr val="990033"/>
                </a:solidFill>
                <a:effectLst>
                  <a:outerShdw blurRad="38100" dist="38100" dir="2700000" algn="tl">
                    <a:srgbClr val="000000">
                      <a:alpha val="43137"/>
                    </a:srgbClr>
                  </a:outerShdw>
                </a:effectLst>
                <a:latin typeface="Arial Narrow" pitchFamily="34" charset="0"/>
              </a:rPr>
              <a:t> fruit benefits </a:t>
            </a:r>
            <a:r>
              <a:rPr lang="en-US" sz="4400" b="1" u="sng" dirty="0">
                <a:solidFill>
                  <a:srgbClr val="990033"/>
                </a:solidFill>
                <a:effectLst>
                  <a:outerShdw blurRad="38100" dist="38100" dir="2700000" algn="tl">
                    <a:srgbClr val="000000">
                      <a:alpha val="43137"/>
                    </a:srgbClr>
                  </a:outerShdw>
                </a:effectLst>
                <a:latin typeface="Arial Narrow" pitchFamily="34" charset="0"/>
              </a:rPr>
              <a:t>you</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Fruit of the Spirit?</a:t>
            </a:r>
          </a:p>
        </p:txBody>
      </p:sp>
    </p:spTree>
    <p:extLst>
      <p:ext uri="{BB962C8B-B14F-4D97-AF65-F5344CB8AC3E}">
        <p14:creationId xmlns:p14="http://schemas.microsoft.com/office/powerpoint/2010/main" val="234000615"/>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7:20</a:t>
            </a:r>
          </a:p>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Thus, by their fruit you will recognize them.</a:t>
            </a:r>
          </a:p>
        </p:txBody>
      </p:sp>
    </p:spTree>
    <p:extLst>
      <p:ext uri="{BB962C8B-B14F-4D97-AF65-F5344CB8AC3E}">
        <p14:creationId xmlns:p14="http://schemas.microsoft.com/office/powerpoint/2010/main" val="3105079475"/>
      </p:ext>
    </p:extLst>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patience, kindness, goodness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Each is beneficial in 3 different directions.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a:t>
            </a:r>
            <a:r>
              <a:rPr lang="en-US" sz="4400" b="1" dirty="0">
                <a:solidFill>
                  <a:srgbClr val="006600"/>
                </a:solidFill>
                <a:effectLst>
                  <a:outerShdw blurRad="38100" dist="38100" dir="2700000" algn="tl">
                    <a:srgbClr val="000000">
                      <a:alpha val="43137"/>
                    </a:srgbClr>
                  </a:outerShdw>
                </a:effectLst>
                <a:latin typeface="Arial Narrow" pitchFamily="34" charset="0"/>
              </a:rPr>
              <a:t>outward</a:t>
            </a:r>
            <a:r>
              <a:rPr lang="en-US" sz="4400" b="1" dirty="0">
                <a:solidFill>
                  <a:srgbClr val="990033"/>
                </a:solidFill>
                <a:effectLst>
                  <a:outerShdw blurRad="38100" dist="38100" dir="2700000" algn="tl">
                    <a:srgbClr val="000000">
                      <a:alpha val="43137"/>
                    </a:srgbClr>
                  </a:outerShdw>
                </a:effectLst>
                <a:latin typeface="Arial Narrow" pitchFamily="34" charset="0"/>
              </a:rPr>
              <a:t> fruit benefits </a:t>
            </a:r>
            <a:r>
              <a:rPr lang="en-US" sz="4400" b="1" u="sng" dirty="0">
                <a:solidFill>
                  <a:srgbClr val="990033"/>
                </a:solidFill>
                <a:effectLst>
                  <a:outerShdw blurRad="38100" dist="38100" dir="2700000" algn="tl">
                    <a:srgbClr val="000000">
                      <a:alpha val="43137"/>
                    </a:srgbClr>
                  </a:outerShdw>
                </a:effectLst>
                <a:latin typeface="Arial Narrow" pitchFamily="34" charset="0"/>
              </a:rPr>
              <a:t>other</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people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Fruit of the Spirit?</a:t>
            </a:r>
          </a:p>
        </p:txBody>
      </p:sp>
    </p:spTree>
    <p:extLst>
      <p:ext uri="{BB962C8B-B14F-4D97-AF65-F5344CB8AC3E}">
        <p14:creationId xmlns:p14="http://schemas.microsoft.com/office/powerpoint/2010/main" val="2817623397"/>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faithfulness, gentleness and self-control</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Each is beneficial in 3 different directions.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a:t>
            </a:r>
            <a:r>
              <a:rPr lang="en-US" sz="4400" b="1" dirty="0">
                <a:solidFill>
                  <a:srgbClr val="006600"/>
                </a:solidFill>
                <a:effectLst>
                  <a:outerShdw blurRad="38100" dist="38100" dir="2700000" algn="tl">
                    <a:srgbClr val="000000">
                      <a:alpha val="43137"/>
                    </a:srgbClr>
                  </a:outerShdw>
                </a:effectLst>
                <a:latin typeface="Arial Narrow" pitchFamily="34" charset="0"/>
              </a:rPr>
              <a:t>Godward</a:t>
            </a:r>
            <a:r>
              <a:rPr lang="en-US" sz="4400" b="1" dirty="0">
                <a:solidFill>
                  <a:srgbClr val="990033"/>
                </a:solidFill>
                <a:effectLst>
                  <a:outerShdw blurRad="38100" dist="38100" dir="2700000" algn="tl">
                    <a:srgbClr val="000000">
                      <a:alpha val="43137"/>
                    </a:srgbClr>
                  </a:outerShdw>
                </a:effectLst>
                <a:latin typeface="Arial Narrow" pitchFamily="34" charset="0"/>
              </a:rPr>
              <a:t> fruit benefits </a:t>
            </a:r>
            <a:r>
              <a:rPr lang="en-US" sz="4400" b="1" u="sng" dirty="0">
                <a:solidFill>
                  <a:srgbClr val="990033"/>
                </a:solidFill>
                <a:effectLst>
                  <a:outerShdw blurRad="38100" dist="38100" dir="2700000" algn="tl">
                    <a:srgbClr val="000000">
                      <a:alpha val="43137"/>
                    </a:srgbClr>
                  </a:outerShdw>
                </a:effectLst>
                <a:latin typeface="Arial Narrow"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Fruit of the Spirit?</a:t>
            </a:r>
          </a:p>
        </p:txBody>
      </p:sp>
    </p:spTree>
    <p:extLst>
      <p:ext uri="{BB962C8B-B14F-4D97-AF65-F5344CB8AC3E}">
        <p14:creationId xmlns:p14="http://schemas.microsoft.com/office/powerpoint/2010/main" val="3955946456"/>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A9EB8F-E448-A6BC-9B1C-695DFBB49643}"/>
              </a:ext>
            </a:extLst>
          </p:cNvPr>
          <p:cNvSpPr>
            <a:spLocks noGrp="1" noChangeArrowheads="1"/>
          </p:cNvSpPr>
          <p:nvPr>
            <p:ph type="title"/>
          </p:nvPr>
        </p:nvSpPr>
        <p:spPr>
          <a:xfrm>
            <a:off x="457200" y="253774"/>
            <a:ext cx="8229600" cy="523875"/>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812804-0086-0DCB-F835-1AE894294F2E}"/>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All 3 types: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Honor the Lord.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Provide power to your witness.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Increase the purpose &amp; 	mean-	ing in your life.</a:t>
            </a:r>
          </a:p>
        </p:txBody>
      </p:sp>
      <p:sp>
        <p:nvSpPr>
          <p:cNvPr id="4" name="Rectangle 3">
            <a:extLst>
              <a:ext uri="{FF2B5EF4-FFF2-40B4-BE49-F238E27FC236}">
                <a16:creationId xmlns:a16="http://schemas.microsoft.com/office/drawing/2014/main" id="{2958CE63-65F8-D79A-58AE-95815ABF4F4C}"/>
              </a:ext>
            </a:extLst>
          </p:cNvPr>
          <p:cNvSpPr/>
          <p:nvPr/>
        </p:nvSpPr>
        <p:spPr>
          <a:xfrm>
            <a:off x="762000" y="253774"/>
            <a:ext cx="7848600" cy="523875"/>
          </a:xfrm>
          <a:prstGeom prst="rect">
            <a:avLst/>
          </a:prstGeom>
          <a:noFill/>
          <a:effectLst/>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Fruit of the Spirit?</a:t>
            </a:r>
          </a:p>
        </p:txBody>
      </p:sp>
    </p:spTree>
    <p:extLst>
      <p:ext uri="{BB962C8B-B14F-4D97-AF65-F5344CB8AC3E}">
        <p14:creationId xmlns:p14="http://schemas.microsoft.com/office/powerpoint/2010/main" val="1271386903"/>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4400" b="1" kern="100" dirty="0">
                <a:solidFill>
                  <a:schemeClr val="bg1">
                    <a:lumMod val="65000"/>
                  </a:schemeClr>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  What is the Fruit of the Spirit?</a:t>
            </a:r>
          </a:p>
          <a:p>
            <a:pPr algn="just" eaLnBrk="1" fontAlgn="auto" hangingPunct="1">
              <a:spcAft>
                <a:spcPts val="0"/>
              </a:spcAft>
              <a:buFont typeface="Wingdings 2" panose="05020102010507070707" pitchFamily="18" charset="2"/>
              <a:buNone/>
              <a:defRPr/>
            </a:pPr>
            <a:r>
              <a:rPr lang="en-US" sz="4400" b="1" kern="100" dirty="0">
                <a:solidFill>
                  <a:srgbClr val="00206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II. The Inward Fruit of the Spirit</a:t>
            </a:r>
            <a:endParaRPr lang="en-US" sz="2800" b="1" kern="100"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2609751"/>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love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joy, peace, patience, kindness, goodness, faithfulness, gentleness and self-control. - v22-23</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A</a:t>
            </a:r>
            <a:r>
              <a:rPr lang="en-US" sz="4400" b="1" dirty="0">
                <a:solidFill>
                  <a:srgbClr val="990033"/>
                </a:solidFill>
                <a:effectLst>
                  <a:outerShdw blurRad="38100" dist="38100" dir="2700000" algn="tl">
                    <a:srgbClr val="000000">
                      <a:alpha val="43137"/>
                    </a:srgbClr>
                  </a:outerShdw>
                </a:effectLst>
                <a:latin typeface="Arial Narrow" pitchFamily="34" charset="0"/>
              </a:rPr>
              <a:t>. Love.</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Inward Fruit of the Spirit</a:t>
            </a:r>
          </a:p>
        </p:txBody>
      </p:sp>
    </p:spTree>
    <p:extLst>
      <p:ext uri="{BB962C8B-B14F-4D97-AF65-F5344CB8AC3E}">
        <p14:creationId xmlns:p14="http://schemas.microsoft.com/office/powerpoint/2010/main" val="2403358651"/>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love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joy, peace, patience, kindness, goodness, faithfulness, gentleness and self-control. - v22-23</a:t>
            </a:r>
            <a:endParaRPr lang="en-US" sz="2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A</a:t>
            </a:r>
            <a:r>
              <a:rPr lang="en-US" sz="4400" b="1" dirty="0">
                <a:solidFill>
                  <a:srgbClr val="990033"/>
                </a:solidFill>
                <a:effectLst>
                  <a:outerShdw blurRad="38100" dist="38100" dir="2700000" algn="tl">
                    <a:srgbClr val="000000">
                      <a:alpha val="43137"/>
                    </a:srgbClr>
                  </a:outerShdw>
                </a:effectLst>
                <a:latin typeface="Arial Narrow" pitchFamily="34" charset="0"/>
              </a:rPr>
              <a:t>. Love.</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rPr>
              <a:t>Definition</a:t>
            </a:r>
            <a:r>
              <a:rPr lang="en-US" sz="4400" b="1" dirty="0">
                <a:solidFill>
                  <a:srgbClr val="990033"/>
                </a:solidFill>
                <a:effectLst>
                  <a:outerShdw blurRad="38100" dist="38100" dir="2700000" algn="tl">
                    <a:srgbClr val="000000">
                      <a:alpha val="43137"/>
                    </a:srgbClr>
                  </a:outerShdw>
                </a:effectLst>
                <a:latin typeface="Arial Narrow" pitchFamily="34" charset="0"/>
              </a:rPr>
              <a:t>: Giving of yourself to 	fill a need without expecting 	anything in return.</a:t>
            </a:r>
          </a:p>
          <a:p>
            <a:pPr marL="609600" indent="-609600" algn="just" eaLnBrk="1" fontAlgn="auto" hangingPunct="1">
              <a:spcAft>
                <a:spcPts val="0"/>
              </a:spcAft>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None/>
              <a:defRPr/>
            </a:pP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ἀγάπη</a:t>
            </a:r>
            <a:endParaRPr lang="el-GR" sz="2800" b="1"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Inward Fruit of the Spirit</a:t>
            </a:r>
          </a:p>
        </p:txBody>
      </p:sp>
    </p:spTree>
    <p:extLst>
      <p:ext uri="{BB962C8B-B14F-4D97-AF65-F5344CB8AC3E}">
        <p14:creationId xmlns:p14="http://schemas.microsoft.com/office/powerpoint/2010/main" val="214814187"/>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love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joy, peace, patience, kindness, goodness, faithfulness, gentleness and self-control. - v22-23</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A</a:t>
            </a:r>
            <a:r>
              <a:rPr lang="en-US" sz="4400" b="1" dirty="0">
                <a:solidFill>
                  <a:srgbClr val="990033"/>
                </a:solidFill>
                <a:effectLst>
                  <a:outerShdw blurRad="38100" dist="38100" dir="2700000" algn="tl">
                    <a:srgbClr val="000000">
                      <a:alpha val="43137"/>
                    </a:srgbClr>
                  </a:outerShdw>
                </a:effectLst>
                <a:latin typeface="Arial Narrow" pitchFamily="34" charset="0"/>
              </a:rPr>
              <a:t>. Love.</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It’s the Lord </a:t>
            </a:r>
            <a:r>
              <a:rPr lang="en-US" sz="4400" b="1">
                <a:solidFill>
                  <a:srgbClr val="990033"/>
                </a:solidFill>
                <a:effectLst>
                  <a:outerShdw blurRad="38100" dist="38100" dir="2700000" algn="tl">
                    <a:srgbClr val="000000">
                      <a:alpha val="43137"/>
                    </a:srgbClr>
                  </a:outerShdw>
                </a:effectLst>
                <a:latin typeface="Arial Narrow" pitchFamily="34" charset="0"/>
              </a:rPr>
              <a:t>in your </a:t>
            </a:r>
            <a:r>
              <a:rPr lang="en-US" sz="4400" b="1" dirty="0">
                <a:solidFill>
                  <a:srgbClr val="990033"/>
                </a:solidFill>
                <a:effectLst>
                  <a:outerShdw blurRad="38100" dist="38100" dir="2700000" algn="tl">
                    <a:srgbClr val="000000">
                      <a:alpha val="43137"/>
                    </a:srgbClr>
                  </a:outerShdw>
                </a:effectLst>
                <a:latin typeface="Arial Narrow" pitchFamily="34" charset="0"/>
              </a:rPr>
              <a:t>heart that 	makes the difference.</a:t>
            </a:r>
            <a:endParaRPr lang="el-GR" sz="2800" b="1"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Inward Fruit of the Spirit</a:t>
            </a:r>
          </a:p>
        </p:txBody>
      </p:sp>
    </p:spTree>
    <p:extLst>
      <p:ext uri="{BB962C8B-B14F-4D97-AF65-F5344CB8AC3E}">
        <p14:creationId xmlns:p14="http://schemas.microsoft.com/office/powerpoint/2010/main" val="1588648136"/>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love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joy, peace, patience, kindness, goodness, faithfulness, gentleness and self-control. - v22-23</a:t>
            </a: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A</a:t>
            </a:r>
            <a:r>
              <a:rPr lang="en-US" sz="4400" b="1" dirty="0">
                <a:solidFill>
                  <a:srgbClr val="990033"/>
                </a:solidFill>
                <a:effectLst>
                  <a:outerShdw blurRad="38100" dist="38100" dir="2700000" algn="tl">
                    <a:srgbClr val="000000">
                      <a:alpha val="43137"/>
                    </a:srgbClr>
                  </a:outerShdw>
                </a:effectLst>
                <a:latin typeface="Arial Narrow" pitchFamily="34" charset="0"/>
              </a:rPr>
              <a:t>. Love.</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It would give to a needy person 	even if he were your enemy.</a:t>
            </a:r>
          </a:p>
          <a:p>
            <a:pPr marL="0" indent="0" algn="just" rtl="0">
              <a:buNone/>
            </a:pPr>
            <a:r>
              <a:rPr lang="en-US" sz="24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12:20 - </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the contrary: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your enemy is hungry, feed him; if he is thirsty, give him something to drink</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doing this, you will heap burning coals on his head.” Do not be overcome by evil, but overcome evil with good.</a:t>
            </a:r>
            <a:endParaRPr lang="en-US" sz="24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Inward Fruit of the Spirit</a:t>
            </a:r>
          </a:p>
        </p:txBody>
      </p:sp>
    </p:spTree>
    <p:extLst>
      <p:ext uri="{BB962C8B-B14F-4D97-AF65-F5344CB8AC3E}">
        <p14:creationId xmlns:p14="http://schemas.microsoft.com/office/powerpoint/2010/main" val="960976394"/>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love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joy, peace, patience, kindness, goodness, faithfulness, gentleness and self-control. - v22-23</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A</a:t>
            </a:r>
            <a:r>
              <a:rPr lang="en-US" sz="4400" b="1" dirty="0">
                <a:solidFill>
                  <a:srgbClr val="990033"/>
                </a:solidFill>
                <a:effectLst>
                  <a:outerShdw blurRad="38100" dist="38100" dir="2700000" algn="tl">
                    <a:srgbClr val="000000">
                      <a:alpha val="43137"/>
                    </a:srgbClr>
                  </a:outerShdw>
                </a:effectLst>
                <a:latin typeface="Arial Narrow" pitchFamily="34" charset="0"/>
              </a:rPr>
              <a:t>. Love.</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This characteristic would 	change all of your inward 	</a:t>
            </a:r>
            <a:r>
              <a:rPr lang="en-US" sz="4400" b="1">
                <a:solidFill>
                  <a:srgbClr val="990033"/>
                </a:solidFill>
                <a:effectLst>
                  <a:outerShdw blurRad="38100" dist="38100" dir="2700000" algn="tl">
                    <a:srgbClr val="000000">
                      <a:alpha val="43137"/>
                    </a:srgbClr>
                  </a:outerShdw>
                </a:effectLst>
                <a:latin typeface="Arial Narrow" pitchFamily="34" charset="0"/>
              </a:rPr>
              <a:t>attitudes!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How can you mistreat</a:t>
            </a:r>
            <a:br>
              <a:rPr lang="en-US" sz="4400" b="1" dirty="0">
                <a:solidFill>
                  <a:srgbClr val="006600"/>
                </a:solidFill>
                <a:effectLst>
                  <a:outerShdw blurRad="38100" dist="38100" dir="2700000" algn="tl">
                    <a:srgbClr val="000000">
                      <a:alpha val="43137"/>
                    </a:srgbClr>
                  </a:outerShdw>
                </a:effectLst>
                <a:latin typeface="Arial Narrow"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rPr>
              <a:t>someone you love?</a:t>
            </a:r>
            <a:endParaRPr lang="en-US" sz="2800" b="1" baseline="30000" dirty="0">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Inward Fruit of the Spirit</a:t>
            </a:r>
          </a:p>
        </p:txBody>
      </p:sp>
    </p:spTree>
    <p:extLst>
      <p:ext uri="{BB962C8B-B14F-4D97-AF65-F5344CB8AC3E}">
        <p14:creationId xmlns:p14="http://schemas.microsoft.com/office/powerpoint/2010/main" val="1945162326"/>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joy</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peace, patience, kindness, goodness, faithfulness, gentleness and self-control. - v22-23</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B</a:t>
            </a:r>
            <a:r>
              <a:rPr lang="en-US" sz="4400" b="1" dirty="0">
                <a:solidFill>
                  <a:srgbClr val="990033"/>
                </a:solidFill>
                <a:effectLst>
                  <a:outerShdw blurRad="38100" dist="38100" dir="2700000" algn="tl">
                    <a:srgbClr val="000000">
                      <a:alpha val="43137"/>
                    </a:srgbClr>
                  </a:outerShdw>
                </a:effectLst>
                <a:latin typeface="Arial Narrow" pitchFamily="34" charset="0"/>
              </a:rPr>
              <a:t>. Joy.</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Gentile (non-Jewish) 	greeting!</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Inward Fruit of the Spirit</a:t>
            </a:r>
          </a:p>
        </p:txBody>
      </p:sp>
    </p:spTree>
    <p:extLst>
      <p:ext uri="{BB962C8B-B14F-4D97-AF65-F5344CB8AC3E}">
        <p14:creationId xmlns:p14="http://schemas.microsoft.com/office/powerpoint/2010/main" val="4287359485"/>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ctr"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Parable of the Sower</a:t>
            </a:r>
          </a:p>
          <a:p>
            <a:pPr algn="ctr" eaLnBrk="1" fontAlgn="auto" hangingPunct="1">
              <a:spcAft>
                <a:spcPts val="0"/>
              </a:spcAft>
              <a:buFont typeface="Wingdings 2" panose="05020102010507070707" pitchFamily="18" charset="2"/>
              <a:buNone/>
              <a:defRPr/>
            </a:pPr>
            <a:endParaRPr lang="en-US" sz="2800" b="1" kern="100" dirty="0">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endParaRPr>
          </a:p>
          <a:p>
            <a:pPr algn="ctr" eaLnBrk="1" fontAlgn="auto" hangingPunct="1">
              <a:spcAft>
                <a:spcPts val="0"/>
              </a:spcAft>
              <a:buFont typeface="Wingdings 2" panose="05020102010507070707" pitchFamily="18" charset="2"/>
              <a:buNone/>
              <a:defRPr/>
            </a:pPr>
            <a:r>
              <a:rPr lang="en-US" sz="4400" b="1" kern="100" dirty="0">
                <a:solidFill>
                  <a:srgbClr val="0066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It was the condition of the heart that brought forth the fruit!</a:t>
            </a:r>
          </a:p>
          <a:p>
            <a:pPr algn="ctr" eaLnBrk="1" fontAlgn="auto" hangingPunct="1">
              <a:spcAft>
                <a:spcPts val="0"/>
              </a:spcAft>
              <a:buFont typeface="Wingdings 2" panose="05020102010507070707" pitchFamily="18" charset="2"/>
              <a:buNone/>
              <a:defRPr/>
            </a:pPr>
            <a:endParaRPr lang="en-US" sz="4400" b="1" kern="100" dirty="0">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endParaRPr>
          </a:p>
          <a:p>
            <a:pPr algn="ctr" eaLnBrk="1" fontAlgn="auto" hangingPunct="1">
              <a:spcAft>
                <a:spcPts val="0"/>
              </a:spcAft>
              <a:buFont typeface="Wingdings 2" panose="05020102010507070707" pitchFamily="18" charset="2"/>
              <a:buNone/>
              <a:defRPr/>
            </a:pPr>
            <a:r>
              <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Matthew 13:1-8, 18-23</a:t>
            </a:r>
          </a:p>
        </p:txBody>
      </p:sp>
    </p:spTree>
    <p:extLst>
      <p:ext uri="{BB962C8B-B14F-4D97-AF65-F5344CB8AC3E}">
        <p14:creationId xmlns:p14="http://schemas.microsoft.com/office/powerpoint/2010/main" val="1009102827"/>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joy</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peace, patience, kindness, goodness, faithfulness, gentleness and self-control. - v22-23</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B</a:t>
            </a:r>
            <a:r>
              <a:rPr lang="en-US" sz="4400" b="1" dirty="0">
                <a:solidFill>
                  <a:srgbClr val="990033"/>
                </a:solidFill>
                <a:effectLst>
                  <a:outerShdw blurRad="38100" dist="38100" dir="2700000" algn="tl">
                    <a:srgbClr val="000000">
                      <a:alpha val="43137"/>
                    </a:srgbClr>
                  </a:outerShdw>
                </a:effectLst>
                <a:latin typeface="Arial Narrow" pitchFamily="34" charset="0"/>
              </a:rPr>
              <a:t>. Joy.</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dirty="0">
                <a:solidFill>
                  <a:srgbClr val="006600"/>
                </a:solidFill>
                <a:effectLst>
                  <a:outerShdw blurRad="38100" dist="38100" dir="2700000" algn="tl">
                    <a:srgbClr val="000000">
                      <a:alpha val="43137"/>
                    </a:srgbClr>
                  </a:outerShdw>
                </a:effectLst>
                <a:latin typeface="Arial Narrow" pitchFamily="34" charset="0"/>
              </a:rPr>
              <a:t>Definition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delight.</a:t>
            </a:r>
          </a:p>
          <a:p>
            <a:pPr marL="609600" indent="-609600" algn="just" eaLnBrk="1" fontAlgn="auto" hangingPunct="1">
              <a:spcAft>
                <a:spcPts val="0"/>
              </a:spcAft>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None/>
              <a:defRPr/>
            </a:pP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χᾰρα</a:t>
            </a:r>
            <a:r>
              <a:rPr lang="el-GR" sz="1800" kern="1400">
                <a:ln>
                  <a:noFill/>
                </a:ln>
                <a:solidFill>
                  <a:srgbClr val="000000"/>
                </a:solidFill>
                <a:effectLst/>
                <a:latin typeface="Segoe UI Symbol" panose="020B0502040204020203" pitchFamily="34" charset="0"/>
              </a:rPr>
              <a:t>́</a:t>
            </a:r>
            <a:endParaRPr lang="en-US" sz="1800" kern="1400">
              <a:ln>
                <a:noFill/>
              </a:ln>
              <a:solidFill>
                <a:srgbClr val="000000"/>
              </a:solidFill>
              <a:effectLst/>
              <a:latin typeface="Segoe UI Symbol" panose="020B0502040204020203" pitchFamily="34" charset="0"/>
            </a:endParaRPr>
          </a:p>
          <a:p>
            <a:pPr marL="609600" indent="-609600" algn="ctr" eaLnBrk="1" fontAlgn="auto" hangingPunct="1">
              <a:spcAft>
                <a:spcPts val="0"/>
              </a:spcAft>
              <a:buNone/>
              <a:defRPr/>
            </a:pPr>
            <a:endParaRPr lang="en-US" sz="1800" kern="1400">
              <a:solidFill>
                <a:srgbClr val="000000"/>
              </a:solidFill>
              <a:latin typeface="Segoe UI Symbol" panose="020B0502040204020203" pitchFamily="34" charset="0"/>
            </a:endParaRPr>
          </a:p>
          <a:p>
            <a:pPr marL="609600" indent="-609600" algn="ctr" eaLnBrk="1" fontAlgn="auto" hangingPunct="1">
              <a:spcAft>
                <a:spcPts val="0"/>
              </a:spcAft>
              <a:buNone/>
              <a:defRPr/>
            </a:pPr>
            <a:endParaRPr lang="en-US" sz="1800" kern="1400" dirty="0">
              <a:ln>
                <a:noFill/>
              </a:ln>
              <a:solidFill>
                <a:srgbClr val="000000"/>
              </a:solidFill>
              <a:effectLst/>
              <a:latin typeface="Segoe UI Symbol" panose="020B0502040204020203" pitchFamily="34" charset="0"/>
            </a:endParaRPr>
          </a:p>
          <a:p>
            <a:pPr marL="609600" indent="-609600" algn="ctr" eaLnBrk="1" fontAlgn="auto" hangingPunct="1">
              <a:spcAft>
                <a:spcPts val="0"/>
              </a:spcAft>
              <a:buNone/>
              <a:defRPr/>
            </a:pPr>
            <a:r>
              <a:rPr lang="en-US" sz="2800" b="1" kern="1400">
                <a:solidFill>
                  <a:srgbClr val="990033"/>
                </a:solidFill>
                <a:effectLst>
                  <a:outerShdw blurRad="38100" dist="38100" dir="2700000" algn="tl">
                    <a:srgbClr val="000000">
                      <a:alpha val="43137"/>
                    </a:srgbClr>
                  </a:outerShdw>
                </a:effectLst>
                <a:latin typeface="Arial Narrow" panose="020B0606020202030204" pitchFamily="34" charset="0"/>
              </a:rPr>
              <a:t>(We </a:t>
            </a:r>
            <a:r>
              <a:rPr lang="en-US" sz="2800" b="1" kern="1400" dirty="0">
                <a:solidFill>
                  <a:srgbClr val="990033"/>
                </a:solidFill>
                <a:effectLst>
                  <a:outerShdw blurRad="38100" dist="38100" dir="2700000" algn="tl">
                    <a:srgbClr val="000000">
                      <a:alpha val="43137"/>
                    </a:srgbClr>
                  </a:outerShdw>
                </a:effectLst>
                <a:latin typeface="Arial Narrow" panose="020B0606020202030204" pitchFamily="34" charset="0"/>
              </a:rPr>
              <a:t>get the </a:t>
            </a:r>
            <a:r>
              <a:rPr lang="en-US" sz="2800" b="1" kern="1400">
                <a:solidFill>
                  <a:srgbClr val="990033"/>
                </a:solidFill>
                <a:effectLst>
                  <a:outerShdw blurRad="38100" dist="38100" dir="2700000" algn="tl">
                    <a:srgbClr val="000000">
                      <a:alpha val="43137"/>
                    </a:srgbClr>
                  </a:outerShdw>
                </a:effectLst>
                <a:latin typeface="Arial Narrow" panose="020B0606020202030204" pitchFamily="34" charset="0"/>
              </a:rPr>
              <a:t>name </a:t>
            </a:r>
            <a:r>
              <a:rPr lang="en-US" sz="2800" b="1" u="sng" kern="1400">
                <a:solidFill>
                  <a:srgbClr val="990033"/>
                </a:solidFill>
                <a:effectLst>
                  <a:outerShdw blurRad="38100" dist="38100" dir="2700000" algn="tl">
                    <a:srgbClr val="000000">
                      <a:alpha val="43137"/>
                    </a:srgbClr>
                  </a:outerShdw>
                </a:effectLst>
                <a:latin typeface="Arial Narrow" panose="020B0606020202030204" pitchFamily="34" charset="0"/>
              </a:rPr>
              <a:t>Charles</a:t>
            </a:r>
            <a:r>
              <a:rPr lang="en-US" sz="2800" b="1" kern="1400">
                <a:solidFill>
                  <a:srgbClr val="990033"/>
                </a:solidFill>
                <a:effectLst>
                  <a:outerShdw blurRad="38100" dist="38100" dir="2700000" algn="tl">
                    <a:srgbClr val="000000">
                      <a:alpha val="43137"/>
                    </a:srgbClr>
                  </a:outerShdw>
                </a:effectLst>
                <a:latin typeface="Arial Narrow" panose="020B0606020202030204" pitchFamily="34" charset="0"/>
              </a:rPr>
              <a:t> from </a:t>
            </a:r>
            <a:r>
              <a:rPr lang="en-US" sz="2800" b="1" kern="1400" dirty="0">
                <a:solidFill>
                  <a:srgbClr val="990033"/>
                </a:solidFill>
                <a:effectLst>
                  <a:outerShdw blurRad="38100" dist="38100" dir="2700000" algn="tl">
                    <a:srgbClr val="000000">
                      <a:alpha val="43137"/>
                    </a:srgbClr>
                  </a:outerShdw>
                </a:effectLst>
                <a:latin typeface="Arial Narrow" panose="020B0606020202030204" pitchFamily="34" charset="0"/>
              </a:rPr>
              <a:t>this </a:t>
            </a:r>
            <a:r>
              <a:rPr lang="en-US" sz="2800" b="1" kern="1400">
                <a:solidFill>
                  <a:srgbClr val="990033"/>
                </a:solidFill>
                <a:effectLst>
                  <a:outerShdw blurRad="38100" dist="38100" dir="2700000" algn="tl">
                    <a:srgbClr val="000000">
                      <a:alpha val="43137"/>
                    </a:srgbClr>
                  </a:outerShdw>
                </a:effectLst>
                <a:latin typeface="Arial Narrow" panose="020B0606020202030204" pitchFamily="34" charset="0"/>
              </a:rPr>
              <a:t>word.)</a:t>
            </a:r>
            <a:endParaRPr lang="el-GR" sz="2800" b="1" kern="1400">
              <a:ln>
                <a:noFill/>
              </a:ln>
              <a:solidFill>
                <a:srgbClr val="990033"/>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Inward Fruit of the Spirit</a:t>
            </a:r>
          </a:p>
        </p:txBody>
      </p:sp>
    </p:spTree>
    <p:extLst>
      <p:ext uri="{BB962C8B-B14F-4D97-AF65-F5344CB8AC3E}">
        <p14:creationId xmlns:p14="http://schemas.microsoft.com/office/powerpoint/2010/main" val="2369264880"/>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joy</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peace, patience, kindness, goodness, faithfulness, gentleness and self-control. - v22-23</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B</a:t>
            </a:r>
            <a:r>
              <a:rPr lang="en-US" sz="4400" b="1" dirty="0">
                <a:solidFill>
                  <a:srgbClr val="990033"/>
                </a:solidFill>
                <a:effectLst>
                  <a:outerShdw blurRad="38100" dist="38100" dir="2700000" algn="tl">
                    <a:srgbClr val="000000">
                      <a:alpha val="43137"/>
                    </a:srgbClr>
                  </a:outerShdw>
                </a:effectLst>
                <a:latin typeface="Arial Narrow" pitchFamily="34" charset="0"/>
              </a:rPr>
              <a:t>. Joy.</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cross freed you from </a:t>
            </a:r>
            <a:r>
              <a:rPr lang="en-US" sz="4400" b="1">
                <a:solidFill>
                  <a:srgbClr val="990033"/>
                </a:solidFill>
                <a:effectLst>
                  <a:outerShdw blurRad="38100" dist="38100" dir="2700000" algn="tl">
                    <a:srgbClr val="000000">
                      <a:alpha val="43137"/>
                    </a:srgbClr>
                  </a:outerShdw>
                </a:effectLst>
                <a:latin typeface="Arial Narrow" pitchFamily="34" charset="0"/>
              </a:rPr>
              <a:t>guilt 	- </a:t>
            </a:r>
            <a:r>
              <a:rPr lang="en-US" sz="4400" b="1" dirty="0">
                <a:solidFill>
                  <a:srgbClr val="990033"/>
                </a:solidFill>
                <a:effectLst>
                  <a:outerShdw blurRad="38100" dist="38100" dir="2700000" algn="tl">
                    <a:srgbClr val="000000">
                      <a:alpha val="43137"/>
                    </a:srgbClr>
                  </a:outerShdw>
                </a:effectLst>
                <a:latin typeface="Arial Narrow" pitchFamily="34" charset="0"/>
              </a:rPr>
              <a:t>so you can have real joy!</a:t>
            </a:r>
            <a:endParaRPr lang="el-GR" sz="4400" b="1" kern="1400">
              <a:ln>
                <a:noFill/>
              </a:ln>
              <a:solidFill>
                <a:srgbClr val="990033"/>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Inward Fruit of the Spirit</a:t>
            </a:r>
          </a:p>
        </p:txBody>
      </p:sp>
    </p:spTree>
    <p:extLst>
      <p:ext uri="{BB962C8B-B14F-4D97-AF65-F5344CB8AC3E}">
        <p14:creationId xmlns:p14="http://schemas.microsoft.com/office/powerpoint/2010/main" val="2666882913"/>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peace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patience, kindness, goodness, faithfulness, gentleness and self-control. - v22-23</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Peace.</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Jewish greeting.</a:t>
            </a:r>
            <a:endParaRPr lang="el-GR" sz="4400" b="1" kern="1400">
              <a:ln>
                <a:noFill/>
              </a:ln>
              <a:solidFill>
                <a:srgbClr val="990033"/>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Inward Fruit of the Spirit</a:t>
            </a:r>
          </a:p>
        </p:txBody>
      </p:sp>
    </p:spTree>
    <p:extLst>
      <p:ext uri="{BB962C8B-B14F-4D97-AF65-F5344CB8AC3E}">
        <p14:creationId xmlns:p14="http://schemas.microsoft.com/office/powerpoint/2010/main" val="3754311268"/>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peace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patience, kindness, goodness, faithfulness, gentleness and self-control. - v22-23</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Peace.</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dirty="0">
                <a:solidFill>
                  <a:srgbClr val="006600"/>
                </a:solidFill>
                <a:effectLst>
                  <a:outerShdw blurRad="38100" dist="38100" dir="2700000" algn="tl">
                    <a:srgbClr val="000000">
                      <a:alpha val="43137"/>
                    </a:srgbClr>
                  </a:outerShdw>
                </a:effectLst>
                <a:latin typeface="Arial Narrow" pitchFamily="34" charset="0"/>
              </a:rPr>
              <a:t>Definition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prosperity.</a:t>
            </a:r>
            <a:endParaRPr lang="en-US" sz="4400" b="1" kern="1400" dirty="0">
              <a:ln>
                <a:noFill/>
              </a:ln>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None/>
              <a:defRPr/>
            </a:pPr>
            <a:endParaRPr lang="en-US"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endParaRPr>
          </a:p>
          <a:p>
            <a:pPr marL="609600" indent="-609600" algn="ctr" eaLnBrk="1" fontAlgn="auto" hangingPunct="1">
              <a:spcAft>
                <a:spcPts val="0"/>
              </a:spcAft>
              <a:buNone/>
              <a:defRPr/>
            </a:pP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εἰρήνη</a:t>
            </a:r>
            <a:endParaRPr lang="en-US"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endParaRPr>
          </a:p>
          <a:p>
            <a:pPr marL="609600" indent="-609600" algn="ctr" eaLnBrk="1" fontAlgn="auto" hangingPunct="1">
              <a:spcAft>
                <a:spcPts val="0"/>
              </a:spcAft>
              <a:buNone/>
              <a:defRPr/>
            </a:pPr>
            <a:endParaRPr lang="en-US" sz="1800" kern="1400">
              <a:ln>
                <a:noFill/>
              </a:ln>
              <a:solidFill>
                <a:srgbClr val="000000"/>
              </a:solidFill>
              <a:effectLst/>
              <a:latin typeface="Times New Roman" panose="02020603050405020304" pitchFamily="18" charset="0"/>
            </a:endParaRPr>
          </a:p>
          <a:p>
            <a:pPr marL="609600" indent="-609600" algn="ctr" eaLnBrk="1" fontAlgn="auto" hangingPunct="1">
              <a:spcAft>
                <a:spcPts val="0"/>
              </a:spcAft>
              <a:buNone/>
              <a:defRPr/>
            </a:pPr>
            <a:endParaRPr lang="el-GR" sz="1800" kern="1400">
              <a:ln>
                <a:noFill/>
              </a:ln>
              <a:solidFill>
                <a:srgbClr val="000000"/>
              </a:solidFill>
              <a:effectLst/>
              <a:latin typeface="Times New Roman" panose="02020603050405020304" pitchFamily="18" charset="0"/>
            </a:endParaRPr>
          </a:p>
          <a:p>
            <a:pPr marL="609600" indent="-609600" algn="ctr" eaLnBrk="1" fontAlgn="auto" hangingPunct="1">
              <a:spcAft>
                <a:spcPts val="0"/>
              </a:spcAft>
              <a:buNone/>
              <a:defRPr/>
            </a:pPr>
            <a:r>
              <a:rPr lang="en-US" sz="2800" b="1" kern="1400">
                <a:solidFill>
                  <a:srgbClr val="990033"/>
                </a:solidFill>
                <a:effectLst>
                  <a:outerShdw blurRad="38100" dist="38100" dir="2700000" algn="tl">
                    <a:srgbClr val="000000">
                      <a:alpha val="43137"/>
                    </a:srgbClr>
                  </a:outerShdw>
                </a:effectLst>
                <a:latin typeface="Arial Narrow" pitchFamily="34" charset="0"/>
              </a:rPr>
              <a:t>(We </a:t>
            </a:r>
            <a:r>
              <a:rPr lang="en-US" sz="2800" b="1" kern="1400" dirty="0">
                <a:solidFill>
                  <a:srgbClr val="990033"/>
                </a:solidFill>
                <a:effectLst>
                  <a:outerShdw blurRad="38100" dist="38100" dir="2700000" algn="tl">
                    <a:srgbClr val="000000">
                      <a:alpha val="43137"/>
                    </a:srgbClr>
                  </a:outerShdw>
                </a:effectLst>
                <a:latin typeface="Arial Narrow" pitchFamily="34" charset="0"/>
              </a:rPr>
              <a:t>get the </a:t>
            </a:r>
            <a:r>
              <a:rPr lang="en-US" sz="2800" b="1" kern="1400">
                <a:solidFill>
                  <a:srgbClr val="990033"/>
                </a:solidFill>
                <a:effectLst>
                  <a:outerShdw blurRad="38100" dist="38100" dir="2700000" algn="tl">
                    <a:srgbClr val="000000">
                      <a:alpha val="43137"/>
                    </a:srgbClr>
                  </a:outerShdw>
                </a:effectLst>
                <a:latin typeface="Arial Narrow" pitchFamily="34" charset="0"/>
              </a:rPr>
              <a:t>name </a:t>
            </a:r>
            <a:r>
              <a:rPr lang="en-US" sz="2800" b="1" u="sng" kern="1400">
                <a:solidFill>
                  <a:srgbClr val="990033"/>
                </a:solidFill>
                <a:effectLst>
                  <a:outerShdw blurRad="38100" dist="38100" dir="2700000" algn="tl">
                    <a:srgbClr val="000000">
                      <a:alpha val="43137"/>
                    </a:srgbClr>
                  </a:outerShdw>
                </a:effectLst>
                <a:latin typeface="Arial Narrow" pitchFamily="34" charset="0"/>
              </a:rPr>
              <a:t>Irene </a:t>
            </a:r>
            <a:r>
              <a:rPr lang="en-US" sz="2800" b="1" kern="1400">
                <a:ln>
                  <a:noFill/>
                </a:ln>
                <a:solidFill>
                  <a:srgbClr val="990033"/>
                </a:solidFill>
                <a:effectLst>
                  <a:outerShdw blurRad="38100" dist="38100" dir="2700000" algn="tl">
                    <a:srgbClr val="000000">
                      <a:alpha val="43137"/>
                    </a:srgbClr>
                  </a:outerShdw>
                </a:effectLst>
                <a:latin typeface="Arial Narrow" pitchFamily="34" charset="0"/>
              </a:rPr>
              <a:t>from </a:t>
            </a:r>
            <a:r>
              <a:rPr lang="en-US" sz="2800" b="1" kern="1400" dirty="0">
                <a:ln>
                  <a:noFill/>
                </a:ln>
                <a:solidFill>
                  <a:srgbClr val="990033"/>
                </a:solidFill>
                <a:effectLst>
                  <a:outerShdw blurRad="38100" dist="38100" dir="2700000" algn="tl">
                    <a:srgbClr val="000000">
                      <a:alpha val="43137"/>
                    </a:srgbClr>
                  </a:outerShdw>
                </a:effectLst>
                <a:latin typeface="Arial Narrow" pitchFamily="34" charset="0"/>
              </a:rPr>
              <a:t>this </a:t>
            </a:r>
            <a:r>
              <a:rPr lang="en-US" sz="2800" b="1" kern="1400">
                <a:ln>
                  <a:noFill/>
                </a:ln>
                <a:solidFill>
                  <a:srgbClr val="990033"/>
                </a:solidFill>
                <a:effectLst>
                  <a:outerShdw blurRad="38100" dist="38100" dir="2700000" algn="tl">
                    <a:srgbClr val="000000">
                      <a:alpha val="43137"/>
                    </a:srgbClr>
                  </a:outerShdw>
                </a:effectLst>
                <a:latin typeface="Arial Narrow" pitchFamily="34" charset="0"/>
              </a:rPr>
              <a:t>word.)</a:t>
            </a:r>
            <a:endParaRPr lang="el-GR" sz="2800" b="1" kern="1400">
              <a:ln>
                <a:noFill/>
              </a:ln>
              <a:solidFill>
                <a:srgbClr val="990033"/>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Inward Fruit of the Spirit</a:t>
            </a:r>
          </a:p>
        </p:txBody>
      </p:sp>
    </p:spTree>
    <p:extLst>
      <p:ext uri="{BB962C8B-B14F-4D97-AF65-F5344CB8AC3E}">
        <p14:creationId xmlns:p14="http://schemas.microsoft.com/office/powerpoint/2010/main" val="3023715502"/>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peace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patience, kindness, goodness, faithfulness, gentleness and self-control. - v22-23</a:t>
            </a:r>
          </a:p>
          <a:p>
            <a:pPr marL="609600" indent="-609600" algn="just"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Peace.</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Your inner peace can come 	from King Jesus ruling over 	your heart!</a:t>
            </a:r>
            <a:endParaRPr lang="el-GR" sz="4400" b="1" kern="1400">
              <a:ln>
                <a:noFill/>
              </a:ln>
              <a:solidFill>
                <a:srgbClr val="990033"/>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Inward Fruit of the Spirit</a:t>
            </a:r>
          </a:p>
        </p:txBody>
      </p:sp>
    </p:spTree>
    <p:extLst>
      <p:ext uri="{BB962C8B-B14F-4D97-AF65-F5344CB8AC3E}">
        <p14:creationId xmlns:p14="http://schemas.microsoft.com/office/powerpoint/2010/main" val="3231072256"/>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4400" b="1" kern="100" dirty="0">
                <a:solidFill>
                  <a:schemeClr val="bg1">
                    <a:lumMod val="65000"/>
                  </a:schemeClr>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  What is the Fruit of the Spirit?</a:t>
            </a:r>
          </a:p>
          <a:p>
            <a:pPr algn="just" eaLnBrk="1" fontAlgn="auto" hangingPunct="1">
              <a:spcAft>
                <a:spcPts val="0"/>
              </a:spcAft>
              <a:buFont typeface="Wingdings 2" panose="05020102010507070707" pitchFamily="18" charset="2"/>
              <a:buNone/>
              <a:defRPr/>
            </a:pPr>
            <a:r>
              <a:rPr lang="en-US" sz="4400" b="1" kern="100" dirty="0">
                <a:solidFill>
                  <a:schemeClr val="bg1">
                    <a:lumMod val="65000"/>
                  </a:schemeClr>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II. The Inward Fruit of the Spirit</a:t>
            </a:r>
          </a:p>
          <a:p>
            <a:pPr algn="just" eaLnBrk="1" fontAlgn="auto" hangingPunct="1">
              <a:spcAft>
                <a:spcPts val="0"/>
              </a:spcAft>
              <a:buFont typeface="Wingdings 2" panose="05020102010507070707" pitchFamily="18" charset="2"/>
              <a:buNone/>
              <a:defRPr/>
            </a:pPr>
            <a:r>
              <a:rPr lang="en-US" sz="4400" b="1" kern="100" dirty="0">
                <a:solidFill>
                  <a:srgbClr val="00206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III. The Outward Fruit of the Spirit</a:t>
            </a:r>
            <a:endParaRPr lang="en-US" sz="2800" b="1" kern="100"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1527758"/>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patience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kindness, goodness,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a:t>
            </a:r>
            <a:r>
              <a:rPr lang="en-US" sz="4400" b="1" dirty="0">
                <a:solidFill>
                  <a:srgbClr val="990033"/>
                </a:solidFill>
                <a:effectLst>
                  <a:outerShdw blurRad="38100" dist="38100" dir="2700000" algn="tl">
                    <a:srgbClr val="000000">
                      <a:alpha val="43137"/>
                    </a:srgbClr>
                  </a:outerShdw>
                </a:effectLst>
                <a:latin typeface="Arial Narrow" pitchFamily="34" charset="0"/>
              </a:rPr>
              <a:t>. Patience.</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Outward Fruit of the Spirit</a:t>
            </a:r>
          </a:p>
        </p:txBody>
      </p:sp>
    </p:spTree>
    <p:extLst>
      <p:ext uri="{BB962C8B-B14F-4D97-AF65-F5344CB8AC3E}">
        <p14:creationId xmlns:p14="http://schemas.microsoft.com/office/powerpoint/2010/main" val="3820077835"/>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patience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kindness, goodness,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a:t>
            </a:r>
            <a:r>
              <a:rPr lang="en-US" sz="4400" b="1" dirty="0">
                <a:solidFill>
                  <a:srgbClr val="990033"/>
                </a:solidFill>
                <a:effectLst>
                  <a:outerShdw blurRad="38100" dist="38100" dir="2700000" algn="tl">
                    <a:srgbClr val="000000">
                      <a:alpha val="43137"/>
                    </a:srgbClr>
                  </a:outerShdw>
                </a:effectLst>
                <a:latin typeface="Arial Narrow" pitchFamily="34" charset="0"/>
              </a:rPr>
              <a:t>. Patience.</a:t>
            </a:r>
          </a:p>
          <a:p>
            <a:pPr marL="609600" indent="-609600" algn="just"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1. </a:t>
            </a:r>
            <a:r>
              <a:rPr lang="en-US" sz="4400" b="1" kern="100" dirty="0">
                <a:solidFill>
                  <a:srgbClr val="006600"/>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Definition</a:t>
            </a: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lit. </a:t>
            </a:r>
            <a:r>
              <a:rPr lang="en-US" sz="4400" b="1" kern="10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“long-tempered, 	long-suffering”. </a:t>
            </a:r>
            <a:endPar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endParaRPr>
          </a:p>
          <a:p>
            <a:pPr marL="609600" indent="-609600" algn="ctr" eaLnBrk="1" fontAlgn="auto" hangingPunct="1">
              <a:spcAft>
                <a:spcPts val="0"/>
              </a:spcAft>
              <a:buNone/>
              <a:defRPr/>
            </a:pPr>
            <a:endParaRPr lang="en-US"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a:p>
            <a:pPr marL="609600" indent="-609600" algn="ctr" eaLnBrk="1" fontAlgn="auto" hangingPunct="1">
              <a:spcAft>
                <a:spcPts val="0"/>
              </a:spcAft>
              <a:buNone/>
              <a:defRPr/>
            </a:pP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μακροθῡμία</a:t>
            </a:r>
            <a:endParaRPr lang="en-US"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a:p>
            <a:pPr marL="609600" indent="-609600" algn="ctr" eaLnBrk="1" fontAlgn="auto" hangingPunct="1">
              <a:spcAft>
                <a:spcPts val="0"/>
              </a:spcAft>
              <a:buFont typeface="Wingdings 2" panose="05020102010507070707" pitchFamily="18" charset="2"/>
              <a:buNone/>
              <a:defRPr/>
            </a:pPr>
            <a:r>
              <a:rPr lang="en-US" sz="4400" b="1" kern="10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So </a:t>
            </a: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a:t>
            </a:r>
            <a:r>
              <a:rPr lang="en-US" sz="4400" b="1" u="sng"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slow to get angry</a:t>
            </a: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Outward Fruit of the Spirit</a:t>
            </a:r>
          </a:p>
        </p:txBody>
      </p:sp>
    </p:spTree>
    <p:extLst>
      <p:ext uri="{BB962C8B-B14F-4D97-AF65-F5344CB8AC3E}">
        <p14:creationId xmlns:p14="http://schemas.microsoft.com/office/powerpoint/2010/main" val="435026990"/>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patience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kindness, goodness,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a:t>
            </a:r>
            <a:r>
              <a:rPr lang="en-US" sz="4400" b="1" dirty="0">
                <a:solidFill>
                  <a:srgbClr val="990033"/>
                </a:solidFill>
                <a:effectLst>
                  <a:outerShdw blurRad="38100" dist="38100" dir="2700000" algn="tl">
                    <a:srgbClr val="000000">
                      <a:alpha val="43137"/>
                    </a:srgbClr>
                  </a:outerShdw>
                </a:effectLst>
                <a:latin typeface="Arial Narrow" pitchFamily="34" charset="0"/>
              </a:rPr>
              <a:t>. Patience.</a:t>
            </a:r>
          </a:p>
          <a:p>
            <a:pPr marL="609600" indent="-609600" algn="just"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2. The attitude God has towards </a:t>
            </a:r>
            <a:r>
              <a:rPr lang="en-US" sz="4400" b="1" kern="10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you!</a:t>
            </a:r>
            <a:endPar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3. This attitude has the ability to 	get revenge - but doesn’t!</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Outward Fruit of the Spirit</a:t>
            </a:r>
          </a:p>
        </p:txBody>
      </p:sp>
    </p:spTree>
    <p:extLst>
      <p:ext uri="{BB962C8B-B14F-4D97-AF65-F5344CB8AC3E}">
        <p14:creationId xmlns:p14="http://schemas.microsoft.com/office/powerpoint/2010/main" val="1207467046"/>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patience</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kindness, goodness,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a:t>
            </a:r>
            <a:r>
              <a:rPr lang="en-US" sz="4400" b="1" dirty="0">
                <a:solidFill>
                  <a:srgbClr val="990033"/>
                </a:solidFill>
                <a:effectLst>
                  <a:outerShdw blurRad="38100" dist="38100" dir="2700000" algn="tl">
                    <a:srgbClr val="000000">
                      <a:alpha val="43137"/>
                    </a:srgbClr>
                  </a:outerShdw>
                </a:effectLst>
                <a:latin typeface="Arial Narrow" pitchFamily="34" charset="0"/>
              </a:rPr>
              <a:t>. Patience.</a:t>
            </a:r>
          </a:p>
          <a:p>
            <a:pPr marL="609600" indent="-609600" algn="just"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4. How patient are you </a:t>
            </a:r>
            <a:r>
              <a:rPr lang="en-US" sz="4400" b="1" kern="10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with 	people: who </a:t>
            </a: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think </a:t>
            </a:r>
            <a:r>
              <a:rPr lang="en-US" sz="4400" b="1" kern="10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differently 	than you do - take advantage of 	you - ridicule </a:t>
            </a: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you?</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Outward Fruit of the Spirit</a:t>
            </a:r>
          </a:p>
        </p:txBody>
      </p:sp>
    </p:spTree>
    <p:extLst>
      <p:ext uri="{BB962C8B-B14F-4D97-AF65-F5344CB8AC3E}">
        <p14:creationId xmlns:p14="http://schemas.microsoft.com/office/powerpoint/2010/main" val="2584236459"/>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15:1-7</a:t>
            </a:r>
          </a:p>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am the true vine, and my Father is the gardener. He cuts off every branch in me that bears no fruit, while every branch that does bear fruit he prunes so that it will be even more fruitful . . .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Remain in me, and I will remain in you. No branch can bear fruit by itself; it must remain in the vine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2473735"/>
      </p:ext>
    </p:extLst>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kindness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goodness,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a:t>
            </a:r>
            <a:r>
              <a:rPr lang="en-US" sz="4400" b="1" dirty="0">
                <a:solidFill>
                  <a:srgbClr val="990033"/>
                </a:solidFill>
                <a:effectLst>
                  <a:outerShdw blurRad="38100" dist="38100" dir="2700000" algn="tl">
                    <a:srgbClr val="000000">
                      <a:alpha val="43137"/>
                    </a:srgbClr>
                  </a:outerShdw>
                </a:effectLst>
                <a:latin typeface="Arial Narrow" pitchFamily="34" charset="0"/>
              </a:rPr>
              <a:t>. Kindness.</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Outward Fruit of the Spirit</a:t>
            </a:r>
          </a:p>
        </p:txBody>
      </p:sp>
    </p:spTree>
    <p:extLst>
      <p:ext uri="{BB962C8B-B14F-4D97-AF65-F5344CB8AC3E}">
        <p14:creationId xmlns:p14="http://schemas.microsoft.com/office/powerpoint/2010/main" val="174068145"/>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kindness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goodness,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a:t>
            </a:r>
            <a:r>
              <a:rPr lang="en-US" sz="4400" b="1" dirty="0">
                <a:solidFill>
                  <a:srgbClr val="990033"/>
                </a:solidFill>
                <a:effectLst>
                  <a:outerShdw blurRad="38100" dist="38100" dir="2700000" algn="tl">
                    <a:srgbClr val="000000">
                      <a:alpha val="43137"/>
                    </a:srgbClr>
                  </a:outerShdw>
                </a:effectLst>
                <a:latin typeface="Arial Narrow" pitchFamily="34" charset="0"/>
              </a:rPr>
              <a:t>. Kindness.</a:t>
            </a:r>
          </a:p>
          <a:p>
            <a:pPr marL="609600" indent="-609600" algn="just"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1. </a:t>
            </a:r>
            <a:r>
              <a:rPr lang="en-US" sz="4400" b="1" kern="100" dirty="0">
                <a:solidFill>
                  <a:srgbClr val="006600"/>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Definition</a:t>
            </a: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honesty, upright-	</a:t>
            </a:r>
            <a:r>
              <a:rPr lang="en-US" sz="4400" b="1" kern="10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ness.</a:t>
            </a:r>
            <a:endPar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endParaRPr>
          </a:p>
          <a:p>
            <a:pPr marL="609600" indent="-609600" algn="ctr" eaLnBrk="1" fontAlgn="auto" hangingPunct="1">
              <a:spcAft>
                <a:spcPts val="0"/>
              </a:spcAft>
              <a:buNone/>
              <a:defRPr/>
            </a:pP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χρηστότης</a:t>
            </a:r>
            <a:endParaRPr lang="el-GR" sz="2800" b="1"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Outward Fruit of the Spirit</a:t>
            </a:r>
          </a:p>
        </p:txBody>
      </p:sp>
    </p:spTree>
    <p:extLst>
      <p:ext uri="{BB962C8B-B14F-4D97-AF65-F5344CB8AC3E}">
        <p14:creationId xmlns:p14="http://schemas.microsoft.com/office/powerpoint/2010/main" val="3251085036"/>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kindness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goodness,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a:t>
            </a:r>
            <a:r>
              <a:rPr lang="en-US" sz="4400" b="1" dirty="0">
                <a:solidFill>
                  <a:srgbClr val="990033"/>
                </a:solidFill>
                <a:effectLst>
                  <a:outerShdw blurRad="38100" dist="38100" dir="2700000" algn="tl">
                    <a:srgbClr val="000000">
                      <a:alpha val="43137"/>
                    </a:srgbClr>
                  </a:outerShdw>
                </a:effectLst>
                <a:latin typeface="Arial Narrow" pitchFamily="34" charset="0"/>
              </a:rPr>
              <a:t>. Kindness.</a:t>
            </a:r>
          </a:p>
          <a:p>
            <a:pPr marL="609600" indent="-609600" algn="just"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2</a:t>
            </a:r>
            <a:r>
              <a:rPr lang="en-US" sz="4400" b="1" kern="10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“Mellow</a:t>
            </a: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a:t>
            </a:r>
            <a:r>
              <a:rPr lang="en-US" sz="4400" b="1" kern="10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old wine.</a:t>
            </a:r>
          </a:p>
          <a:p>
            <a:pPr marL="609600" indent="-609600" algn="just" eaLnBrk="1" fontAlgn="auto" hangingPunct="1">
              <a:spcAft>
                <a:spcPts val="0"/>
              </a:spcAft>
              <a:buFont typeface="Wingdings 2" panose="05020102010507070707" pitchFamily="18" charset="2"/>
              <a:buNone/>
              <a:defRPr/>
            </a:pPr>
            <a:r>
              <a:rPr lang="en-US" sz="4400" b="1" kern="10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3. Lord Jesus used this trait with 	</a:t>
            </a:r>
            <a:r>
              <a:rPr lang="en-US" sz="4400" b="1" u="sng" kern="10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the woman caught in adultery</a:t>
            </a:r>
            <a:r>
              <a:rPr lang="en-US" sz="4400" b="1" kern="10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a:t>
            </a:r>
            <a:endParaRPr lang="en-US" sz="2800" b="1" kern="10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2800" b="1" kern="1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8:11 - </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Then neither do I condemn you . . . Go now and leave your life of sin.</a:t>
            </a:r>
            <a:endParaRPr lang="el-GR"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l-GR" sz="2800" b="1"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Outward Fruit of the Spirit</a:t>
            </a:r>
          </a:p>
        </p:txBody>
      </p:sp>
    </p:spTree>
    <p:extLst>
      <p:ext uri="{BB962C8B-B14F-4D97-AF65-F5344CB8AC3E}">
        <p14:creationId xmlns:p14="http://schemas.microsoft.com/office/powerpoint/2010/main" val="2085436168"/>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kindness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goodness,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a:t>
            </a:r>
            <a:r>
              <a:rPr lang="en-US" sz="4400" b="1" dirty="0">
                <a:solidFill>
                  <a:srgbClr val="990033"/>
                </a:solidFill>
                <a:effectLst>
                  <a:outerShdw blurRad="38100" dist="38100" dir="2700000" algn="tl">
                    <a:srgbClr val="000000">
                      <a:alpha val="43137"/>
                    </a:srgbClr>
                  </a:outerShdw>
                </a:effectLst>
                <a:latin typeface="Arial Narrow" pitchFamily="34" charset="0"/>
              </a:rPr>
              <a:t>. Kindness.</a:t>
            </a:r>
          </a:p>
          <a:p>
            <a:pPr marL="609600" indent="-609600" algn="just"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4. This is the outward way inward 	love is expressed!</a:t>
            </a:r>
            <a:endParaRPr lang="el-GR"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Outward Fruit of the Spirit</a:t>
            </a:r>
          </a:p>
        </p:txBody>
      </p:sp>
    </p:spTree>
    <p:extLst>
      <p:ext uri="{BB962C8B-B14F-4D97-AF65-F5344CB8AC3E}">
        <p14:creationId xmlns:p14="http://schemas.microsoft.com/office/powerpoint/2010/main" val="1653127551"/>
      </p:ext>
    </p:extLst>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goodness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Goodness.</a:t>
            </a:r>
          </a:p>
          <a:p>
            <a:pPr marL="609600" indent="-609600" algn="just"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1. </a:t>
            </a:r>
            <a:r>
              <a:rPr lang="en-US" sz="4400" b="1" kern="100" dirty="0">
                <a:solidFill>
                  <a:srgbClr val="006600"/>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Definition</a:t>
            </a: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a:t>
            </a:r>
            <a:r>
              <a:rPr lang="en-US" sz="4400" b="1" kern="10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kindness.</a:t>
            </a:r>
            <a:endPar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4400" b="1" kern="100"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ctr" eaLnBrk="1" fontAlgn="auto" hangingPunct="1">
              <a:spcAft>
                <a:spcPts val="0"/>
              </a:spcAft>
              <a:buNone/>
              <a:defRPr/>
            </a:pP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ἀγαθωσύνη</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Outward Fruit of the Spirit</a:t>
            </a:r>
          </a:p>
        </p:txBody>
      </p:sp>
    </p:spTree>
    <p:extLst>
      <p:ext uri="{BB962C8B-B14F-4D97-AF65-F5344CB8AC3E}">
        <p14:creationId xmlns:p14="http://schemas.microsoft.com/office/powerpoint/2010/main" val="4010427785"/>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goodness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Goodness.</a:t>
            </a:r>
          </a:p>
          <a:p>
            <a:pPr marL="609600" indent="-609600" algn="just"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2. This word is like “kindness”, 	but </a:t>
            </a:r>
            <a:r>
              <a:rPr lang="en-US" sz="4400" b="1" kern="10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emphasizes being right.</a:t>
            </a:r>
            <a:endPar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4400" b="1" kern="100" dirty="0">
              <a:ln>
                <a:noFill/>
              </a:ln>
              <a:solidFill>
                <a:srgbClr val="990033"/>
              </a:solidFill>
              <a:effectLst>
                <a:outerShdw blurRad="38100" dist="38100" dir="2700000" algn="tl">
                  <a:srgbClr val="000000">
                    <a:alpha val="43137"/>
                  </a:srgbClr>
                </a:outerShdw>
              </a:effectLst>
              <a:latin typeface="Arial Narrow" pitchFamily="34" charset="0"/>
              <a:ea typeface="Segoe UI Symbol" panose="020B0502040204020203"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4400" b="1" kern="100" dirty="0">
                <a:solidFill>
                  <a:srgbClr val="006600"/>
                </a:solidFill>
                <a:effectLst>
                  <a:outerShdw blurRad="38100" dist="38100" dir="2700000" algn="tl">
                    <a:srgbClr val="000000">
                      <a:alpha val="43137"/>
                    </a:srgbClr>
                  </a:outerShdw>
                </a:effectLst>
                <a:latin typeface="Arial Narrow" pitchFamily="34" charset="0"/>
                <a:ea typeface="Segoe UI Symbol" panose="020B0502040204020203" pitchFamily="34" charset="0"/>
                <a:cs typeface="Arial" panose="020B0604020202020204" pitchFamily="34" charset="0"/>
              </a:rPr>
              <a:t>A stern rebuke or a correction.</a:t>
            </a:r>
            <a:endParaRPr lang="el-GR" sz="2800" b="1" kern="1400">
              <a:ln>
                <a:noFill/>
              </a:ln>
              <a:solidFill>
                <a:srgbClr val="006600"/>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Outward Fruit of the Spirit</a:t>
            </a:r>
          </a:p>
        </p:txBody>
      </p:sp>
    </p:spTree>
    <p:extLst>
      <p:ext uri="{BB962C8B-B14F-4D97-AF65-F5344CB8AC3E}">
        <p14:creationId xmlns:p14="http://schemas.microsoft.com/office/powerpoint/2010/main" val="2243631834"/>
      </p:ext>
    </p:extLst>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goodness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Goodness.</a:t>
            </a:r>
          </a:p>
          <a:p>
            <a:pPr marL="609600" indent="-609600" algn="just" eaLnBrk="1" fontAlgn="auto" hangingPunct="1">
              <a:spcAft>
                <a:spcPts val="0"/>
              </a:spcAft>
              <a:buFont typeface="Wingdings 2" panose="05020102010507070707" pitchFamily="18" charset="2"/>
              <a:buNone/>
              <a:defRPr/>
            </a:pPr>
            <a:r>
              <a:rPr lang="en-US" sz="40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3. Jesus showed this trait when He 	drove the money changers out of 	the Temple.</a:t>
            </a:r>
          </a:p>
          <a:p>
            <a:pPr marL="0" indent="0" algn="just">
              <a:buNone/>
            </a:pP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21:12-13 - Jesus entered the temple area and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drove out</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all who were buying and selling there. He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overturned the tables</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the money changers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the benches</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those selling </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doves.</a:t>
            </a:r>
            <a:endParaRPr lang="en-US" sz="2400" b="1" kern="100" dirty="0">
              <a:ln>
                <a:noFill/>
              </a:ln>
              <a:solidFill>
                <a:schemeClr val="tx1"/>
              </a:solidFill>
              <a:effectLst>
                <a:outerShdw blurRad="38100" dist="38100" dir="2700000" algn="tl">
                  <a:srgbClr val="000000">
                    <a:alpha val="43137"/>
                  </a:srgbClr>
                </a:outerShdw>
              </a:effectLst>
              <a:latin typeface="Arial" panose="020B0604020202020204"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Outward Fruit of the Spirit</a:t>
            </a:r>
          </a:p>
        </p:txBody>
      </p:sp>
    </p:spTree>
    <p:extLst>
      <p:ext uri="{BB962C8B-B14F-4D97-AF65-F5344CB8AC3E}">
        <p14:creationId xmlns:p14="http://schemas.microsoft.com/office/powerpoint/2010/main" val="2019027027"/>
      </p:ext>
    </p:extLst>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goodness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faithfulness,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Goodness.</a:t>
            </a:r>
          </a:p>
          <a:p>
            <a:pPr marL="609600" indent="-609600" algn="just"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itchFamily="34" charset="0"/>
                <a:ea typeface="Calibri" panose="020F0502020204030204" pitchFamily="34" charset="0"/>
                <a:cs typeface="Arial" panose="020B0604020202020204" pitchFamily="34" charset="0"/>
              </a:rPr>
              <a:t>	4. This is the balance from 	“kindness” because kindness 	would never show anger!</a:t>
            </a:r>
            <a:endParaRPr lang="en-US" sz="4400" b="1" kern="100" dirty="0">
              <a:ln>
                <a:noFill/>
              </a:ln>
              <a:solidFill>
                <a:schemeClr val="tx1"/>
              </a:solidFill>
              <a:effectLst>
                <a:outerShdw blurRad="38100" dist="38100" dir="2700000" algn="tl">
                  <a:srgbClr val="000000">
                    <a:alpha val="43137"/>
                  </a:srgbClr>
                </a:outerShdw>
              </a:effectLst>
              <a:latin typeface="Arial" panose="020B0604020202020204"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Outward Fruit of the Spirit</a:t>
            </a:r>
          </a:p>
        </p:txBody>
      </p:sp>
    </p:spTree>
    <p:extLst>
      <p:ext uri="{BB962C8B-B14F-4D97-AF65-F5344CB8AC3E}">
        <p14:creationId xmlns:p14="http://schemas.microsoft.com/office/powerpoint/2010/main" val="3999129181"/>
      </p:ext>
    </p:extLst>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4400" b="1" kern="100" dirty="0">
                <a:solidFill>
                  <a:schemeClr val="bg1">
                    <a:lumMod val="65000"/>
                  </a:schemeClr>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  What is the Fruit of the Spirit?</a:t>
            </a:r>
          </a:p>
          <a:p>
            <a:pPr algn="just" eaLnBrk="1" fontAlgn="auto" hangingPunct="1">
              <a:spcAft>
                <a:spcPts val="0"/>
              </a:spcAft>
              <a:buFont typeface="Wingdings 2" panose="05020102010507070707" pitchFamily="18" charset="2"/>
              <a:buNone/>
              <a:defRPr/>
            </a:pPr>
            <a:r>
              <a:rPr lang="en-US" sz="4400" b="1" kern="100" dirty="0">
                <a:solidFill>
                  <a:schemeClr val="bg1">
                    <a:lumMod val="65000"/>
                  </a:schemeClr>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II. The Inward Fruit of the Spirit</a:t>
            </a:r>
          </a:p>
          <a:p>
            <a:pPr algn="just" eaLnBrk="1" fontAlgn="auto" hangingPunct="1">
              <a:spcAft>
                <a:spcPts val="0"/>
              </a:spcAft>
              <a:buFont typeface="Wingdings 2" panose="05020102010507070707" pitchFamily="18" charset="2"/>
              <a:buNone/>
              <a:defRPr/>
            </a:pPr>
            <a:r>
              <a:rPr lang="en-US" sz="4400" b="1" kern="100" dirty="0">
                <a:solidFill>
                  <a:schemeClr val="bg1">
                    <a:lumMod val="65000"/>
                  </a:schemeClr>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III. The Outward Fruit of the Spirit</a:t>
            </a:r>
          </a:p>
          <a:p>
            <a:pPr algn="just" eaLnBrk="1" fontAlgn="auto" hangingPunct="1">
              <a:spcAft>
                <a:spcPts val="0"/>
              </a:spcAft>
              <a:buFont typeface="Wingdings 2" panose="05020102010507070707" pitchFamily="18" charset="2"/>
              <a:buNone/>
              <a:defRPr/>
            </a:pPr>
            <a:r>
              <a:rPr lang="en-US" sz="4400" b="1" kern="100" dirty="0">
                <a:solidFill>
                  <a:srgbClr val="00206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IV. The Godward Fruit of the Spirit</a:t>
            </a:r>
            <a:endParaRPr lang="en-US" sz="2800" b="1" kern="100"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14321059"/>
      </p:ext>
    </p:extLst>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faithfulness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a:t>
            </a:r>
            <a:r>
              <a:rPr lang="en-US" sz="4400" b="1" dirty="0">
                <a:solidFill>
                  <a:srgbClr val="990033"/>
                </a:solidFill>
                <a:effectLst>
                  <a:outerShdw blurRad="38100" dist="38100" dir="2700000" algn="tl">
                    <a:srgbClr val="000000">
                      <a:alpha val="43137"/>
                    </a:srgbClr>
                  </a:outerShdw>
                </a:effectLst>
                <a:latin typeface="Arial Narrow" pitchFamily="34" charset="0"/>
              </a:rPr>
              <a:t>. Faithfulness.</a:t>
            </a:r>
          </a:p>
          <a:p>
            <a:pPr marL="609600" indent="-609600" algn="just" eaLnBrk="1" fontAlgn="auto" hangingPunct="1">
              <a:spcAft>
                <a:spcPts val="0"/>
              </a:spcAft>
              <a:buFont typeface="Wingdings 2" panose="05020102010507070707" pitchFamily="18" charset="2"/>
              <a:buNone/>
              <a:defRPr/>
            </a:pPr>
            <a:r>
              <a:rPr lang="en-US" sz="4400" b="1" kern="100" dirty="0">
                <a:ln>
                  <a:noFill/>
                </a:ln>
                <a:solidFill>
                  <a:srgbClr val="990033"/>
                </a:solidFill>
                <a:effectLst>
                  <a:outerShdw blurRad="38100" dist="38100" dir="2700000" algn="tl">
                    <a:srgbClr val="000000">
                      <a:alpha val="43137"/>
                    </a:srgbClr>
                  </a:outerShdw>
                </a:effectLst>
                <a:latin typeface="Arial Narrow" pitchFamily="34" charset="0"/>
                <a:ea typeface="Segoe UI Symbol" panose="020B0502040204020203" pitchFamily="34" charset="0"/>
                <a:cs typeface="Arial" panose="020B0604020202020204" pitchFamily="34" charset="0"/>
              </a:rPr>
              <a:t>	1. </a:t>
            </a:r>
            <a:r>
              <a:rPr lang="en-US" sz="4400" b="1" kern="100" dirty="0">
                <a:ln>
                  <a:noFill/>
                </a:ln>
                <a:solidFill>
                  <a:srgbClr val="006600"/>
                </a:solidFill>
                <a:effectLst>
                  <a:outerShdw blurRad="38100" dist="38100" dir="2700000" algn="tl">
                    <a:srgbClr val="000000">
                      <a:alpha val="43137"/>
                    </a:srgbClr>
                  </a:outerShdw>
                </a:effectLst>
                <a:latin typeface="Arial Narrow" pitchFamily="34" charset="0"/>
                <a:ea typeface="Segoe UI Symbol" panose="020B0502040204020203" pitchFamily="34" charset="0"/>
                <a:cs typeface="Arial" panose="020B0604020202020204" pitchFamily="34" charset="0"/>
              </a:rPr>
              <a:t>Definition</a:t>
            </a:r>
            <a:r>
              <a:rPr lang="en-US" sz="4400" b="1" kern="100" dirty="0">
                <a:ln>
                  <a:noFill/>
                </a:ln>
                <a:solidFill>
                  <a:srgbClr val="990033"/>
                </a:solidFill>
                <a:effectLst>
                  <a:outerShdw blurRad="38100" dist="38100" dir="2700000" algn="tl">
                    <a:srgbClr val="000000">
                      <a:alpha val="43137"/>
                    </a:srgbClr>
                  </a:outerShdw>
                </a:effectLst>
                <a:latin typeface="Arial Narrow" pitchFamily="34" charset="0"/>
                <a:ea typeface="Segoe UI Symbol" panose="020B0502040204020203" pitchFamily="34" charset="0"/>
                <a:cs typeface="Arial" panose="020B0604020202020204" pitchFamily="34" charset="0"/>
              </a:rPr>
              <a:t>: trustworthiness, </a:t>
            </a:r>
            <a:r>
              <a:rPr lang="en-US" sz="4400" b="1" kern="100">
                <a:ln>
                  <a:noFill/>
                </a:ln>
                <a:solidFill>
                  <a:srgbClr val="990033"/>
                </a:solidFill>
                <a:effectLst>
                  <a:outerShdw blurRad="38100" dist="38100" dir="2700000" algn="tl">
                    <a:srgbClr val="000000">
                      <a:alpha val="43137"/>
                    </a:srgbClr>
                  </a:outerShdw>
                </a:effectLst>
                <a:latin typeface="Arial Narrow" pitchFamily="34" charset="0"/>
                <a:ea typeface="Segoe UI Symbol" panose="020B0502040204020203" pitchFamily="34" charset="0"/>
                <a:cs typeface="Arial" panose="020B0604020202020204" pitchFamily="34" charset="0"/>
              </a:rPr>
              <a:t>	reliable.</a:t>
            </a:r>
          </a:p>
          <a:p>
            <a:pPr marL="609600" indent="-609600" algn="just" eaLnBrk="1" fontAlgn="auto" hangingPunct="1">
              <a:spcAft>
                <a:spcPts val="0"/>
              </a:spcAft>
              <a:buFont typeface="Wingdings 2" panose="05020102010507070707" pitchFamily="18" charset="2"/>
              <a:buNone/>
              <a:defRPr/>
            </a:pPr>
            <a:endParaRPr lang="en-US" sz="4400" b="1" kern="100" dirty="0">
              <a:solidFill>
                <a:srgbClr val="990033"/>
              </a:solidFill>
              <a:effectLst>
                <a:outerShdw blurRad="38100" dist="38100" dir="2700000" algn="tl">
                  <a:srgbClr val="000000">
                    <a:alpha val="43137"/>
                  </a:srgbClr>
                </a:outerShdw>
              </a:effectLst>
              <a:latin typeface="Arial Narrow" pitchFamily="34" charset="0"/>
              <a:ea typeface="Segoe UI Symbol" panose="020B0502040204020203" pitchFamily="34" charset="0"/>
              <a:cs typeface="Arial" panose="020B0604020202020204" pitchFamily="34" charset="0"/>
            </a:endParaRPr>
          </a:p>
          <a:p>
            <a:pPr marL="609600" indent="-609600" algn="ctr" eaLnBrk="1" fontAlgn="auto" hangingPunct="1">
              <a:spcAft>
                <a:spcPts val="0"/>
              </a:spcAft>
              <a:buNone/>
              <a:defRPr/>
            </a:pP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πίστις</a:t>
            </a:r>
            <a:endParaRPr lang="el-GR" sz="2800" b="1"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2519558866"/>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15:1-7</a:t>
            </a:r>
          </a:p>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am the true vine, and my Father is the gardener. He cuts off every branch in me that bears no fruit, while every branch that does bear fruit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prunes so that it will be even more fruitful</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 Remain in me, and I will remain in you. No branch can bear fruit by itself; it must remain in the vine.</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0162310"/>
      </p:ext>
    </p:extLst>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faithfulness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gentleness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a:t>
            </a:r>
            <a:r>
              <a:rPr lang="en-US" sz="4400" b="1" dirty="0">
                <a:solidFill>
                  <a:srgbClr val="990033"/>
                </a:solidFill>
                <a:effectLst>
                  <a:outerShdw blurRad="38100" dist="38100" dir="2700000" algn="tl">
                    <a:srgbClr val="000000">
                      <a:alpha val="43137"/>
                    </a:srgbClr>
                  </a:outerShdw>
                </a:effectLst>
                <a:latin typeface="Arial Narrow" pitchFamily="34" charset="0"/>
              </a:rPr>
              <a:t>. Faithfulness.</a:t>
            </a:r>
          </a:p>
          <a:p>
            <a:pPr marL="609600" indent="-609600" algn="just" eaLnBrk="1" fontAlgn="auto" hangingPunct="1">
              <a:spcAft>
                <a:spcPts val="0"/>
              </a:spcAft>
              <a:buFont typeface="Wingdings 2" panose="05020102010507070707" pitchFamily="18" charset="2"/>
              <a:buNone/>
              <a:defRPr/>
            </a:pPr>
            <a:r>
              <a:rPr lang="en-US" sz="4400" b="1" kern="100" dirty="0">
                <a:ln>
                  <a:noFill/>
                </a:ln>
                <a:solidFill>
                  <a:srgbClr val="990033"/>
                </a:solidFill>
                <a:effectLst>
                  <a:outerShdw blurRad="38100" dist="38100" dir="2700000" algn="tl">
                    <a:srgbClr val="000000">
                      <a:alpha val="43137"/>
                    </a:srgbClr>
                  </a:outerShdw>
                </a:effectLst>
                <a:latin typeface="Arial Narrow" pitchFamily="34" charset="0"/>
                <a:ea typeface="Segoe UI Symbol" panose="020B0502040204020203" pitchFamily="34" charset="0"/>
                <a:cs typeface="Arial" panose="020B0604020202020204" pitchFamily="34" charset="0"/>
              </a:rPr>
              <a:t>	</a:t>
            </a:r>
            <a:r>
              <a:rPr lang="en-US" sz="4400" b="1" kern="100" dirty="0">
                <a:solidFill>
                  <a:srgbClr val="990033"/>
                </a:solidFill>
                <a:effectLst>
                  <a:outerShdw blurRad="38100" dist="38100" dir="2700000" algn="tl">
                    <a:srgbClr val="000000">
                      <a:alpha val="43137"/>
                    </a:srgbClr>
                  </a:outerShdw>
                </a:effectLst>
                <a:latin typeface="Arial Narrow" pitchFamily="34" charset="0"/>
                <a:ea typeface="Segoe UI Symbol" panose="020B0502040204020203" pitchFamily="34" charset="0"/>
                <a:cs typeface="Arial" panose="020B0604020202020204" pitchFamily="34" charset="0"/>
              </a:rPr>
              <a:t>2</a:t>
            </a:r>
            <a:r>
              <a:rPr lang="en-US" sz="4400" b="1" kern="100" dirty="0">
                <a:ln>
                  <a:noFill/>
                </a:ln>
                <a:solidFill>
                  <a:srgbClr val="990033"/>
                </a:solidFill>
                <a:effectLst>
                  <a:outerShdw blurRad="38100" dist="38100" dir="2700000" algn="tl">
                    <a:srgbClr val="000000">
                      <a:alpha val="43137"/>
                    </a:srgbClr>
                  </a:outerShdw>
                </a:effectLst>
                <a:latin typeface="Arial Narrow" pitchFamily="34" charset="0"/>
                <a:ea typeface="Segoe UI Symbol" panose="020B0502040204020203" pitchFamily="34" charset="0"/>
                <a:cs typeface="Arial" panose="020B0604020202020204" pitchFamily="34" charset="0"/>
              </a:rPr>
              <a:t>. Everyone, including God, can 	count on someone with this 	trait.</a:t>
            </a:r>
            <a:endParaRPr lang="el-GR" sz="2800" b="1"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1653635438"/>
      </p:ext>
    </p:extLst>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gentleness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Gentleness - Meekness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rPr>
              <a:t>Definition</a:t>
            </a:r>
            <a:r>
              <a:rPr lang="en-US" sz="4400" b="1" dirty="0">
                <a:solidFill>
                  <a:srgbClr val="990033"/>
                </a:solidFill>
                <a:effectLst>
                  <a:outerShdw blurRad="38100" dist="38100" dir="2700000" algn="tl">
                    <a:srgbClr val="000000">
                      <a:alpha val="43137"/>
                    </a:srgbClr>
                  </a:outerShdw>
                </a:effectLst>
                <a:latin typeface="Arial Narrow" pitchFamily="34" charset="0"/>
              </a:rPr>
              <a:t>: mildness, gentle-	ness, humility.</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None/>
              <a:defRPr/>
            </a:pP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πρᾱότης</a:t>
            </a:r>
            <a:endParaRPr lang="el-GR" sz="2800" b="1"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3201565398"/>
      </p:ext>
    </p:extLst>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gentleness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Gentleness - Meekness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rPr>
              <a:t>It’s like being </a:t>
            </a: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rPr>
              <a:t>submissive</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rPr>
              <a:t>,</a:t>
            </a:r>
            <a:r>
              <a:rPr lang="en-US" sz="4400" b="1" kern="1400">
                <a:solidFill>
                  <a:srgbClr val="990033"/>
                </a:solidFill>
                <a:effectLst>
                  <a:outerShdw blurRad="38100" dist="38100" dir="2700000" algn="tl">
                    <a:srgbClr val="000000">
                      <a:alpha val="43137"/>
                    </a:srgbClr>
                  </a:outerShdw>
                </a:effectLst>
                <a:latin typeface="Arial Narrow" pitchFamily="34" charset="0"/>
              </a:rPr>
              <a:t> 	</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rPr>
              <a:t>teachable, or considerate. </a:t>
            </a:r>
            <a:r>
              <a:rPr lang="en-US" sz="4400" b="1" kern="1400">
                <a:solidFill>
                  <a:srgbClr val="990033"/>
                </a:solidFill>
                <a:effectLst>
                  <a:outerShdw blurRad="38100" dist="38100" dir="2700000" algn="tl">
                    <a:srgbClr val="000000">
                      <a:alpha val="43137"/>
                    </a:srgbClr>
                  </a:outerShdw>
                </a:effectLst>
                <a:latin typeface="Arial Narrow" pitchFamily="34" charset="0"/>
              </a:rPr>
              <a:t>It’s 	the </a:t>
            </a:r>
            <a:r>
              <a:rPr lang="en-US" sz="4400" b="1" kern="1400" dirty="0">
                <a:solidFill>
                  <a:srgbClr val="990033"/>
                </a:solidFill>
                <a:effectLst>
                  <a:outerShdw blurRad="38100" dist="38100" dir="2700000" algn="tl">
                    <a:srgbClr val="000000">
                      <a:alpha val="43137"/>
                    </a:srgbClr>
                  </a:outerShdw>
                </a:effectLst>
                <a:latin typeface="Arial Narrow" pitchFamily="34" charset="0"/>
              </a:rPr>
              <a:t>opposite </a:t>
            </a:r>
            <a:r>
              <a:rPr lang="en-US" sz="4400" b="1" kern="1400">
                <a:solidFill>
                  <a:srgbClr val="990033"/>
                </a:solidFill>
                <a:effectLst>
                  <a:outerShdw blurRad="38100" dist="38100" dir="2700000" algn="tl">
                    <a:srgbClr val="000000">
                      <a:alpha val="43137"/>
                    </a:srgbClr>
                  </a:outerShdw>
                </a:effectLst>
                <a:latin typeface="Arial Narrow" pitchFamily="34" charset="0"/>
              </a:rPr>
              <a:t>of self-interest &amp; 	self-indulgence</a:t>
            </a:r>
            <a:r>
              <a:rPr lang="en-US" sz="4400" b="1" kern="1400" dirty="0">
                <a:solidFill>
                  <a:srgbClr val="990033"/>
                </a:solidFill>
                <a:effectLst>
                  <a:outerShdw blurRad="38100" dist="38100" dir="2700000" algn="tl">
                    <a:srgbClr val="000000">
                      <a:alpha val="43137"/>
                    </a:srgbClr>
                  </a:outerShdw>
                </a:effectLst>
                <a:latin typeface="Arial Narrow" pitchFamily="34" charset="0"/>
              </a:rPr>
              <a:t>.</a:t>
            </a:r>
            <a:endParaRPr lang="el-GR" sz="2800" b="1"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3151228195"/>
      </p:ext>
    </p:extLst>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gentleness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Gentleness - Meekness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rPr>
              <a:t>In classical </a:t>
            </a: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rPr>
              <a:t>literature it </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rPr>
              <a:t>is used 	for a </a:t>
            </a: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rPr>
              <a:t>wild animal </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rPr>
              <a:t>who has been 	tamed</a:t>
            </a: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rPr>
              <a:t>.</a:t>
            </a:r>
            <a:endParaRPr lang="el-GR" sz="2800" b="1"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3526085867"/>
      </p:ext>
    </p:extLst>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gentleness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Gentleness - Meekness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meek are fortunate 	because they will inherit the 	earth.</a:t>
            </a:r>
          </a:p>
          <a:p>
            <a:pPr marL="0" indent="0" algn="just" rtl="0">
              <a:buNone/>
            </a:pPr>
            <a:r>
              <a:rPr lang="en-US" sz="24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5:5 - </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Blessed are the meek, for they will inherit the earth.</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579896806"/>
      </p:ext>
    </p:extLst>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gentleness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Gentleness - Meekness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Meek is not </a:t>
            </a:r>
            <a:r>
              <a:rPr lang="en-US" sz="4400" b="1" dirty="0">
                <a:solidFill>
                  <a:srgbClr val="006600"/>
                </a:solidFill>
                <a:effectLst>
                  <a:outerShdw blurRad="38100" dist="38100" dir="2700000" algn="tl">
                    <a:srgbClr val="000000">
                      <a:alpha val="43137"/>
                    </a:srgbClr>
                  </a:outerShdw>
                </a:effectLst>
                <a:latin typeface="Arial Narrow" pitchFamily="34" charset="0"/>
              </a:rPr>
              <a:t>weak</a:t>
            </a:r>
            <a:r>
              <a:rPr lang="en-US" sz="4400" b="1" dirty="0">
                <a:solidFill>
                  <a:srgbClr val="990033"/>
                </a:solidFill>
                <a:effectLst>
                  <a:outerShdw blurRad="38100" dist="38100" dir="2700000" algn="tl">
                    <a:srgbClr val="000000">
                      <a:alpha val="43137"/>
                    </a:srgbClr>
                  </a:outerShdw>
                </a:effectLst>
                <a:latin typeface="Arial Narrow" pitchFamily="34" charset="0"/>
              </a:rPr>
              <a:t>! Moses was 	said to be meek.</a:t>
            </a:r>
          </a:p>
          <a:p>
            <a:pPr marL="0" indent="0" algn="just">
              <a:buNone/>
            </a:pP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Numbers 12:3 - Now Moses was a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very humble</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man, more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humble</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than anyone else on the face of the earth.</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2858918320"/>
      </p:ext>
    </p:extLst>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gentleness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Gentleness - Meekness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Meek is not </a:t>
            </a:r>
            <a:r>
              <a:rPr lang="en-US" sz="4400" b="1" dirty="0">
                <a:solidFill>
                  <a:srgbClr val="006600"/>
                </a:solidFill>
                <a:effectLst>
                  <a:outerShdw blurRad="38100" dist="38100" dir="2700000" algn="tl">
                    <a:srgbClr val="000000">
                      <a:alpha val="43137"/>
                    </a:srgbClr>
                  </a:outerShdw>
                </a:effectLst>
                <a:latin typeface="Arial Narrow" pitchFamily="34" charset="0"/>
              </a:rPr>
              <a:t>weak</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0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This person 	could </a:t>
            </a: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be angry</a:t>
            </a:r>
            <a:r>
              <a:rPr lang="en-US" sz="40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but </a:t>
            </a: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only at </a:t>
            </a:r>
            <a:r>
              <a:rPr lang="en-US" sz="40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the 	right time &amp; would </a:t>
            </a: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have </a:t>
            </a:r>
            <a:r>
              <a:rPr lang="en-US" sz="40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a 	soothing </a:t>
            </a: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quality from </a:t>
            </a:r>
            <a:r>
              <a:rPr lang="en-US" sz="40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a position 	of </a:t>
            </a: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strength.</a:t>
            </a:r>
            <a:endParaRPr lang="en-US" sz="40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3149176119"/>
      </p:ext>
    </p:extLst>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gentleness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Gentleness - Meekness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Meek is not </a:t>
            </a:r>
            <a:r>
              <a:rPr lang="en-US" sz="4400" b="1" dirty="0">
                <a:solidFill>
                  <a:srgbClr val="006600"/>
                </a:solidFill>
                <a:effectLst>
                  <a:outerShdw blurRad="38100" dist="38100" dir="2700000" algn="tl">
                    <a:srgbClr val="000000">
                      <a:alpha val="43137"/>
                    </a:srgbClr>
                  </a:outerShdw>
                </a:effectLst>
                <a:latin typeface="Arial Narrow" pitchFamily="34" charset="0"/>
              </a:rPr>
              <a:t>weak</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This  person  	may be in authority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but sub-	ject to his authority.</a:t>
            </a:r>
          </a:p>
          <a:p>
            <a:pPr marL="609600" indent="-609600" algn="just" eaLnBrk="1" fontAlgn="auto" hangingPunct="1">
              <a:spcAft>
                <a:spcPts val="0"/>
              </a:spcAft>
              <a:buFont typeface="Wingdings 2" panose="05020102010507070707" pitchFamily="18" charset="2"/>
              <a:buNone/>
              <a:defRPr/>
            </a:pPr>
            <a:endParaRPr lang="en-US" sz="18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anose="020B0604020202020204" pitchFamily="34" charset="0"/>
              </a:rPr>
              <a:t>(Military Chain of Command)</a:t>
            </a:r>
            <a:endParaRPr lang="en-US" sz="2800" b="1" dirty="0">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3158263251"/>
      </p:ext>
    </p:extLst>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gentleness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Gentleness - Meekness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Meekness as demonstrated in 	a Christian life!</a:t>
            </a:r>
            <a:endParaRPr lang="en-US" sz="2800" b="1" dirty="0">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2947950680"/>
      </p:ext>
    </p:extLst>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gentleness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Gentleness - Meekness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Meekness as demonstrated in 	a Christian </a:t>
            </a:r>
            <a:r>
              <a:rPr lang="en-US" sz="4400" b="1">
                <a:solidFill>
                  <a:srgbClr val="990033"/>
                </a:solidFill>
                <a:effectLst>
                  <a:outerShdw blurRad="38100" dist="38100" dir="2700000" algn="tl">
                    <a:srgbClr val="000000">
                      <a:alpha val="43137"/>
                    </a:srgbClr>
                  </a:outerShdw>
                </a:effectLst>
                <a:latin typeface="Arial Narrow" pitchFamily="34" charset="0"/>
              </a:rPr>
              <a:t>life! </a:t>
            </a: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It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learns </a:t>
            </a: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from 	temptation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a:t>
            </a:r>
          </a:p>
          <a:p>
            <a:pPr marL="0" indent="0" algn="just">
              <a:buNone/>
            </a:pP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1:12 - Blessed is the man who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perseveres under trial</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because when he has stood the test, he will receive the crown of life that God has promised to those who love him.</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3708662517"/>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15:1-7</a:t>
            </a:r>
          </a:p>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am the true vine, and my Father is the gardener.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cuts off every branch in me that bears no fruit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while every branch that does bear fruit he prunes so that it will be even more fruitful . . . Remain in me, and I will remain in you. No branch can bear fruit by itself; it must remain in the vine.</a:t>
            </a:r>
            <a:endParaRPr lang="en-US" sz="2800" b="1" kern="100"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6667046"/>
      </p:ext>
    </p:extLst>
  </p:cSld>
  <p:clrMapOvr>
    <a:masterClrMapping/>
  </p:clrMapOvr>
  <p:transition>
    <p:dissolv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gentleness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Gentleness - Meekness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Meekness as demonstrated in 	a </a:t>
            </a:r>
            <a:r>
              <a:rPr lang="en-US" sz="4400" b="1">
                <a:solidFill>
                  <a:srgbClr val="990033"/>
                </a:solidFill>
                <a:effectLst>
                  <a:outerShdw blurRad="38100" dist="38100" dir="2700000" algn="tl">
                    <a:srgbClr val="000000">
                      <a:alpha val="43137"/>
                    </a:srgbClr>
                  </a:outerShdw>
                </a:effectLst>
                <a:latin typeface="Arial Narrow" pitchFamily="34" charset="0"/>
              </a:rPr>
              <a:t>Christian life as a</a:t>
            </a: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spirit </a:t>
            </a: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in 	which discipline must be 	exercised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a:t>
            </a:r>
          </a:p>
          <a:p>
            <a:pPr marL="0" indent="0" algn="just">
              <a:buNone/>
            </a:pP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Galatians 6:1 - Brothers, if someone is caught in a sin,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who are spiritual should restore him gently</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2399538392"/>
      </p:ext>
    </p:extLst>
  </p:cSld>
  <p:clrMapOvr>
    <a:masterClrMapping/>
  </p:clrMapOvr>
  <p:transition>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gentleness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Gentleness - Meekness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Meekness as demonstrated in 	a Christian </a:t>
            </a:r>
            <a:r>
              <a:rPr lang="en-US" sz="4400" b="1">
                <a:solidFill>
                  <a:srgbClr val="990033"/>
                </a:solidFill>
                <a:effectLst>
                  <a:outerShdw blurRad="38100" dist="38100" dir="2700000" algn="tl">
                    <a:srgbClr val="000000">
                      <a:alpha val="43137"/>
                    </a:srgbClr>
                  </a:outerShdw>
                </a:effectLst>
                <a:latin typeface="Arial Narrow" pitchFamily="34" charset="0"/>
              </a:rPr>
              <a:t>life! It’s a</a:t>
            </a: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spirit </a:t>
            </a: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in 	which opposition must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be met.</a:t>
            </a:r>
          </a:p>
          <a:p>
            <a:pPr marL="0" indent="0" algn="just">
              <a:buNone/>
            </a:pP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Timothy 2:25 -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Those who oppose him he must gently instruct</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the hope that God will grant them repentance leading them to a knowledge of the truth . . .</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1943770023"/>
      </p:ext>
    </p:extLst>
  </p:cSld>
  <p:clrMapOvr>
    <a:masterClrMapping/>
  </p:clrMapOvr>
  <p:transition>
    <p:dissolv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4582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gentleness</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self-control.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Gentleness - Meekness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Meekness as demonstrated in 	a </a:t>
            </a:r>
            <a:r>
              <a:rPr lang="en-US" sz="4400" b="1">
                <a:solidFill>
                  <a:srgbClr val="990033"/>
                </a:solidFill>
                <a:effectLst>
                  <a:outerShdw blurRad="38100" dist="38100" dir="2700000" algn="tl">
                    <a:srgbClr val="000000">
                      <a:alpha val="43137"/>
                    </a:srgbClr>
                  </a:outerShdw>
                </a:effectLst>
                <a:latin typeface="Arial Narrow" pitchFamily="34" charset="0"/>
              </a:rPr>
              <a:t>Christian life as a</a:t>
            </a: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spirit for 	your witnessing.</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0" indent="0" algn="just">
              <a:buNone/>
            </a:pP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Peter 3:15 - But in your hearts set apart Christ as Lord.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Always be prepared to give an answer to everyone who asks you to give the reason for the hope that you have</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do this with gentleness and respect.</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2364538319"/>
      </p:ext>
    </p:extLst>
  </p:cSld>
  <p:clrMapOvr>
    <a:masterClrMapping/>
  </p:clrMapOvr>
  <p:transition>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4582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gentleness and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self-control</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Self-Control.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anose="020B0604020202020204" pitchFamily="34" charset="0"/>
              </a:rPr>
              <a:t>Definition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lit. “Power within”, 	so, a mastery over.</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ctr" eaLnBrk="1" fontAlgn="auto" hangingPunct="1">
              <a:spcAft>
                <a:spcPts val="0"/>
              </a:spcAft>
              <a:buNone/>
              <a:defRPr/>
            </a:pP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ἐγκράτεια</a:t>
            </a:r>
            <a:endParaRPr lang="el-GR" sz="2800" b="1"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3592341034"/>
      </p:ext>
    </p:extLst>
  </p:cSld>
  <p:clrMapOvr>
    <a:masterClrMapping/>
  </p:clrMapOvr>
  <p:transition>
    <p:dissolv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4582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gentleness and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self-control</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Self-Control.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2. The right use of authority. You 	will control your authority &amp; 	resist temptation.</a:t>
            </a:r>
          </a:p>
          <a:p>
            <a:pPr marL="609600" indent="-609600" algn="just" eaLnBrk="1" fontAlgn="auto" hangingPunct="1">
              <a:spcAft>
                <a:spcPts val="0"/>
              </a:spcAft>
              <a:buFont typeface="Wingdings 2" panose="05020102010507070707" pitchFamily="18" charset="2"/>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3. You will do the right thing 	because it’s the right thing </a:t>
            </a:r>
            <a:r>
              <a:rPr lang="en-US" sz="4400" b="1" kern="140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to do.</a:t>
            </a:r>
            <a:endParaRPr lang="el-GR" sz="2800" b="1"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2961799991"/>
      </p:ext>
    </p:extLst>
  </p:cSld>
  <p:clrMapOvr>
    <a:masterClrMapping/>
  </p:clrMapOvr>
  <p:transition>
    <p:dissolv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4582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gentleness and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self-control</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Self-Control.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4. Used in the Bible.</a:t>
            </a:r>
          </a:p>
          <a:p>
            <a:pPr marL="609600" indent="-609600" algn="just" eaLnBrk="1" fontAlgn="auto" hangingPunct="1">
              <a:spcAft>
                <a:spcPts val="0"/>
              </a:spcAft>
              <a:buFont typeface="Wingdings 2" panose="05020102010507070707" pitchFamily="18" charset="2"/>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 An athlete who trains.</a:t>
            </a:r>
          </a:p>
          <a:p>
            <a:pPr marL="0" indent="0" algn="just">
              <a:buNone/>
            </a:pPr>
            <a:r>
              <a:rPr lang="en-US" sz="2400" b="1" kern="14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Corinthians 9:25 - </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Everyone who competes in the games goes into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strict training</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They do it to get a crown that will not last; but we do it to get a crown that will last forever</a:t>
            </a:r>
            <a:r>
              <a:rPr lang="en-US" sz="2400" b="1" kern="14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1356673214"/>
      </p:ext>
    </p:extLst>
  </p:cSld>
  <p:clrMapOvr>
    <a:masterClrMapping/>
  </p:clrMapOvr>
  <p:transition>
    <p:dissolv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4582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gentleness and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self-control</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Self-Control.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4. Used in the Bible.</a:t>
            </a:r>
          </a:p>
          <a:p>
            <a:pPr marL="609600" indent="-609600" algn="just" eaLnBrk="1" fontAlgn="auto" hangingPunct="1">
              <a:spcAft>
                <a:spcPts val="0"/>
              </a:spcAft>
              <a:buFont typeface="Wingdings 2" panose="05020102010507070707" pitchFamily="18" charset="2"/>
              <a:buNone/>
              <a:defRPr/>
            </a:pP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t>
            </a:r>
            <a:r>
              <a:rPr lang="en-US" sz="4400" b="1" kern="1400"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b</a:t>
            </a:r>
            <a:r>
              <a:rPr lang="en-US" sz="4400" b="1" kern="1400" dirty="0">
                <a:ln>
                  <a:noFill/>
                </a:ln>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Mastery over sex.</a:t>
            </a:r>
          </a:p>
          <a:p>
            <a:pPr marL="0" indent="0" algn="just">
              <a:buNone/>
            </a:pPr>
            <a:r>
              <a:rPr lang="en-US" sz="2400" b="1" kern="14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Corinthians 7:9 - </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if they cannot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control themselves</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they should marry, for it is better to marry than to burn with passion.</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363927010"/>
      </p:ext>
    </p:extLst>
  </p:cSld>
  <p:clrMapOvr>
    <a:masterClrMapping/>
  </p:clrMapOvr>
  <p:transition>
    <p:dissolv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4582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gentleness and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self-control</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Self-Control.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t>
            </a: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5. Demonstrated in a Christian’s life.</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a. The suggestion of it to Roman 			Governor Felix made him 		</a:t>
            </a:r>
            <a:r>
              <a:rPr lang="en-US" sz="40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tremble</a:t>
            </a: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a:t>
            </a:r>
          </a:p>
          <a:p>
            <a:pPr marL="0" indent="0" algn="just">
              <a:buNone/>
            </a:pP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24:25 - As Paul discoursed on righteousness,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self-control</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the judgment to come, Felix was afraid . . .</a:t>
            </a: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3606379944"/>
      </p:ext>
    </p:extLst>
  </p:cSld>
  <p:clrMapOvr>
    <a:masterClrMapping/>
  </p:clrMapOvr>
  <p:transition>
    <p:dissolv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4582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gentleness and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self-control</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Self-Control.</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5. Demonstrated in a Christian’s life.</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b. Part of the Christian </a:t>
            </a:r>
            <a:r>
              <a:rPr lang="en-US" sz="40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graces.</a:t>
            </a:r>
            <a:endParaRPr lang="en-US" sz="4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Peter 1:6 - Add to your faith goodness; and to goodness, knowledge; and to knowledge, </a:t>
            </a:r>
            <a:r>
              <a:rPr lang="en-US" sz="24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self-control</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perseverance; and to perseverance, godliness . . .</a:t>
            </a:r>
            <a:endParaRPr lang="en-US" sz="24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1357246831"/>
      </p:ext>
    </p:extLst>
  </p:cSld>
  <p:clrMapOvr>
    <a:masterClrMapping/>
  </p:clrMapOvr>
  <p:transition>
    <p:dissolv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4582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gentleness and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self-control</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Self-Control.</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5. Demonstrated in a Christian’s life.</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c. Lord Jesus is our </a:t>
            </a:r>
            <a:r>
              <a:rPr lang="en-US" sz="40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example.</a:t>
            </a:r>
            <a:endParaRPr lang="en-US" sz="4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8:29 - </a:t>
            </a:r>
            <a:r>
              <a:rPr lang="en-US" sz="2400" b="1" kern="1400" dirty="0">
                <a:ln>
                  <a:noFill/>
                </a:ln>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that sent Me is with Me . . . for I always do those things that please Him.</a:t>
            </a:r>
          </a:p>
          <a:p>
            <a:pPr marL="0" indent="0" algn="just">
              <a:buNone/>
            </a:pPr>
            <a:endParaRPr lang="en-US" sz="28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1377834391"/>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ctr"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Christians need to bear fruit</a:t>
            </a:r>
            <a:br>
              <a:rPr lang="en-US" sz="4400" b="1" kern="100" dirty="0">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br>
            <a:r>
              <a:rPr lang="en-US" sz="4400" b="1" kern="100" dirty="0">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to please God.</a:t>
            </a:r>
          </a:p>
          <a:p>
            <a:pPr algn="ctr" eaLnBrk="1" fontAlgn="auto" hangingPunct="1">
              <a:spcAft>
                <a:spcPts val="0"/>
              </a:spcAft>
              <a:buFont typeface="Wingdings 2" panose="05020102010507070707" pitchFamily="18" charset="2"/>
              <a:buNone/>
              <a:defRPr/>
            </a:pPr>
            <a:endParaRPr lang="en-US" sz="4400" b="1" kern="100" dirty="0">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endParaRPr>
          </a:p>
          <a:p>
            <a:pPr algn="ctr" eaLnBrk="1" fontAlgn="auto" hangingPunct="1">
              <a:spcAft>
                <a:spcPts val="0"/>
              </a:spcAft>
              <a:buFont typeface="Wingdings 2" panose="05020102010507070707" pitchFamily="18" charset="2"/>
              <a:buNone/>
              <a:defRPr/>
            </a:pPr>
            <a:r>
              <a:rPr lang="en-US" sz="4400" b="1" kern="100" dirty="0">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What type of spiritual fruit</a:t>
            </a:r>
            <a:br>
              <a:rPr lang="en-US" sz="4400" b="1" kern="100" dirty="0">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br>
            <a:r>
              <a:rPr lang="en-US" sz="4400" b="1" kern="100" dirty="0">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do you need to bear?</a:t>
            </a:r>
          </a:p>
        </p:txBody>
      </p:sp>
    </p:spTree>
    <p:extLst>
      <p:ext uri="{BB962C8B-B14F-4D97-AF65-F5344CB8AC3E}">
        <p14:creationId xmlns:p14="http://schemas.microsoft.com/office/powerpoint/2010/main" val="3763594266"/>
      </p:ext>
    </p:extLst>
  </p:cSld>
  <p:clrMapOvr>
    <a:masterClrMapping/>
  </p:clrMapOvr>
  <p:transition>
    <p:dissolv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458200" cy="5791200"/>
          </a:xfrm>
        </p:spPr>
        <p:txBody>
          <a:bodyPr>
            <a:normAutofit/>
          </a:bodyPr>
          <a:lstStyle/>
          <a:p>
            <a:pPr marL="609600" indent="-609600" algn="just" eaLnBrk="1" fontAlgn="auto" hangingPunct="1">
              <a:spcAft>
                <a:spcPts val="0"/>
              </a:spcAft>
              <a:buNone/>
              <a:defRPr/>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gentleness and </a:t>
            </a:r>
            <a:r>
              <a:rPr lang="en-US" sz="2400" b="1" u="sng">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self-control</a:t>
            </a: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v22-23</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t>
            </a:r>
            <a:r>
              <a:rPr lang="en-US" sz="4400" b="1" dirty="0">
                <a:solidFill>
                  <a:srgbClr val="990033"/>
                </a:solidFill>
                <a:effectLst>
                  <a:outerShdw blurRad="38100" dist="38100" dir="2700000" algn="tl">
                    <a:srgbClr val="000000">
                      <a:alpha val="43137"/>
                    </a:srgbClr>
                  </a:outerShdw>
                </a:effectLst>
                <a:latin typeface="Arial Narrow" pitchFamily="34" charset="0"/>
              </a:rPr>
              <a:t>. Self-Control.</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5. Demonstrated in a Christian’s life.</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		c. Lord Jesus is our </a:t>
            </a:r>
            <a:r>
              <a:rPr lang="en-US" sz="40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example.</a:t>
            </a:r>
            <a:endParaRPr lang="en-US" sz="4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marR="0" indent="0" algn="just">
              <a:spcBef>
                <a:spcPts val="0"/>
              </a:spcBef>
              <a:spcAft>
                <a:spcPts val="0"/>
              </a:spcAf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marR="0" indent="0" algn="just">
              <a:spcBef>
                <a:spcPts val="0"/>
              </a:spcBef>
              <a:spcAft>
                <a:spcPts val="0"/>
              </a:spcAft>
              <a:buNone/>
            </a:pPr>
            <a:r>
              <a:rPr 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a:t>
            </a: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15:3 - </a:t>
            </a:r>
            <a:r>
              <a:rPr lang="en-US" sz="24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Even Christ did not please Himself but, as it is written, “The insults of those who insult you have fallen on me”.</a:t>
            </a:r>
            <a:endParaRPr lang="en-US" sz="24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endParaRPr lang="en-US" sz="28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904604-81C6-5921-8248-1AC9441E1803}"/>
              </a:ext>
            </a:extLst>
          </p:cNvPr>
          <p:cNvSpPr/>
          <p:nvPr/>
        </p:nvSpPr>
        <p:spPr>
          <a:xfrm>
            <a:off x="762000" y="225782"/>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The Godward Fruit of the Spirit</a:t>
            </a:r>
          </a:p>
        </p:txBody>
      </p:sp>
    </p:spTree>
    <p:extLst>
      <p:ext uri="{BB962C8B-B14F-4D97-AF65-F5344CB8AC3E}">
        <p14:creationId xmlns:p14="http://schemas.microsoft.com/office/powerpoint/2010/main" val="500591544"/>
      </p:ext>
    </p:extLst>
  </p:cSld>
  <p:clrMapOvr>
    <a:masterClrMapping/>
  </p:clrMapOvr>
  <p:transition>
    <p:dissolv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Jesus is God in human terms.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Holy Spirit is God in Spiritual terms.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Lord performs His post resurrection ministry through every usable vessel.</a:t>
            </a:r>
          </a:p>
        </p:txBody>
      </p:sp>
    </p:spTree>
    <p:extLst>
      <p:ext uri="{BB962C8B-B14F-4D97-AF65-F5344CB8AC3E}">
        <p14:creationId xmlns:p14="http://schemas.microsoft.com/office/powerpoint/2010/main" val="418121418"/>
      </p:ext>
    </p:extLst>
  </p:cSld>
  <p:clrMapOvr>
    <a:masterClrMapping/>
  </p:clrMapOvr>
  <p:transition>
    <p:dissolv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136AF4-EEBB-0280-9627-6BB88734137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4A61A-1D99-54FA-4C88-63248FD4B770}"/>
              </a:ext>
            </a:extLst>
          </p:cNvPr>
          <p:cNvSpPr>
            <a:spLocks noGrp="1" noChangeArrowheads="1"/>
          </p:cNvSpPr>
          <p:nvPr>
            <p:ph idx="1"/>
          </p:nvPr>
        </p:nvSpPr>
        <p:spPr>
          <a:xfrm>
            <a:off x="457200" y="1066800"/>
            <a:ext cx="8153400" cy="5791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Jesus is God in human terms.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Holy Spirit is God in Spiritual terms.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provide the usable vessel.</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Lord Jesus will provide the fruit!</a:t>
            </a:r>
          </a:p>
        </p:txBody>
      </p:sp>
    </p:spTree>
    <p:extLst>
      <p:ext uri="{BB962C8B-B14F-4D97-AF65-F5344CB8AC3E}">
        <p14:creationId xmlns:p14="http://schemas.microsoft.com/office/powerpoint/2010/main" val="1837299517"/>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Galatians 5:22-23</a:t>
            </a:r>
          </a:p>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fruit of the Spirit is love, joy, peace, patience, kindness, goodness, faithfulness, gentleness and self-control. Against such things there is no law.</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DF15F-7DA9-8D2A-7043-D1A506E78AF5}"/>
              </a:ext>
            </a:extLst>
          </p:cNvPr>
          <p:cNvSpPr>
            <a:spLocks noGrp="1"/>
          </p:cNvSpPr>
          <p:nvPr>
            <p:ph type="title"/>
          </p:nvPr>
        </p:nvSpPr>
        <p:spPr/>
        <p:txBody>
          <a:bodyPr/>
          <a:lstStyle/>
          <a:p>
            <a:pPr eaLnBrk="1" fontAlgn="auto" hangingPunct="1">
              <a:spcAft>
                <a:spcPts val="0"/>
              </a:spcAft>
              <a:defRPr/>
            </a:pPr>
            <a:endParaRPr lang="en-US" dirty="0"/>
          </a:p>
        </p:txBody>
      </p:sp>
      <p:sp>
        <p:nvSpPr>
          <p:cNvPr id="4" name="Content Placeholder 3">
            <a:extLst>
              <a:ext uri="{FF2B5EF4-FFF2-40B4-BE49-F238E27FC236}">
                <a16:creationId xmlns:a16="http://schemas.microsoft.com/office/drawing/2014/main" id="{283AB460-785F-2F53-8685-86218718B2B0}"/>
              </a:ext>
            </a:extLst>
          </p:cNvPr>
          <p:cNvSpPr>
            <a:spLocks noGrp="1"/>
          </p:cNvSpPr>
          <p:nvPr>
            <p:ph idx="1"/>
          </p:nvPr>
        </p:nvSpPr>
        <p:spPr/>
        <p:txBody>
          <a:bodyPr>
            <a:normAutofit/>
          </a:bodyPr>
          <a:lstStyle/>
          <a:p>
            <a:pPr algn="just" eaLnBrk="1" fontAlgn="auto" hangingPunct="1">
              <a:spcAft>
                <a:spcPts val="0"/>
              </a:spcAft>
              <a:buFont typeface="Wingdings 2" panose="05020102010507070707" pitchFamily="18" charset="2"/>
              <a:buNone/>
              <a:defRPr/>
            </a:pPr>
            <a:r>
              <a:rPr lang="en-US" sz="4400" b="1" kern="100" dirty="0">
                <a:solidFill>
                  <a:srgbClr val="00206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  What is the Fruit of the Spirit?</a:t>
            </a:r>
            <a:endParaRPr lang="en-US" sz="2800" b="1" kern="100" dirty="0">
              <a:solidFill>
                <a:srgbClr val="00206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46398593"/>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14282</TotalTime>
  <Words>4299</Words>
  <Application>Microsoft Office PowerPoint</Application>
  <PresentationFormat>On-screen Show (4:3)</PresentationFormat>
  <Paragraphs>448</Paragraphs>
  <Slides>72</Slides>
  <Notes>72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72</vt:i4>
      </vt:variant>
    </vt:vector>
  </HeadingPairs>
  <TitlesOfParts>
    <vt:vector size="81" baseType="lpstr">
      <vt:lpstr>Arial</vt:lpstr>
      <vt:lpstr>Arial Narrow</vt:lpstr>
      <vt:lpstr>Calibri</vt:lpstr>
      <vt:lpstr>Franklin Gothic Medium</vt:lpstr>
      <vt:lpstr>Lucida Sans Unicode</vt:lpstr>
      <vt:lpstr>Segoe UI Symbol</vt:lpstr>
      <vt:lpstr>Times New Roman</vt:lpstr>
      <vt:lpstr>Wingdings 2</vt:lpstr>
      <vt:lpstr>Trek</vt:lpstr>
      <vt:lpstr>What  type  of  fruit  are  we  to  bear?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PowerPoint Presentation</vt:lpstr>
      <vt:lpstr> </vt:lpstr>
      <vt:lpstr> </vt:lpstr>
      <vt:lpstr> </vt:lpstr>
      <vt:lpstr> </vt:lpstr>
      <vt:lpstr> </vt:lpstr>
      <vt:lpstr> </vt:lpstr>
      <vt:lpstr> </vt:lpstr>
      <vt:lpstr> </vt:lpstr>
      <vt:lpstr> </vt:lpstr>
      <vt:lpstr> </vt:lpstr>
      <vt:lpstr> </vt:lpstr>
      <vt:lpstr>PowerPoint Presentation</vt:lpstr>
      <vt:lpstr> </vt:lpstr>
      <vt:lpstr> </vt:lpstr>
      <vt:lpstr> </vt:lpstr>
      <vt:lpstr> </vt:lpstr>
      <vt:lpstr> </vt:lpstr>
      <vt:lpstr> </vt:lpstr>
      <vt:lpstr> </vt:lpstr>
      <vt:lpstr> </vt:lpstr>
      <vt:lpstr> </vt:lpstr>
      <vt:lpstr> </vt:lpstr>
      <vt:lpstr> </vt:lpstr>
      <vt:lpstr> </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1055</cp:revision>
  <dcterms:created xsi:type="dcterms:W3CDTF">2005-04-23T22:37:40Z</dcterms:created>
  <dcterms:modified xsi:type="dcterms:W3CDTF">2024-04-24T21:38:05Z</dcterms:modified>
</cp:coreProperties>
</file>