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8"/>
  </p:notesMasterIdLst>
  <p:handoutMasterIdLst>
    <p:handoutMasterId r:id="rId49"/>
  </p:handoutMasterIdLst>
  <p:sldIdLst>
    <p:sldId id="398" r:id="rId2"/>
    <p:sldId id="1362" r:id="rId3"/>
    <p:sldId id="2854" r:id="rId4"/>
    <p:sldId id="2078" r:id="rId5"/>
    <p:sldId id="3009" r:id="rId6"/>
    <p:sldId id="3010" r:id="rId7"/>
    <p:sldId id="3011" r:id="rId8"/>
    <p:sldId id="3012" r:id="rId9"/>
    <p:sldId id="3013" r:id="rId10"/>
    <p:sldId id="3014" r:id="rId11"/>
    <p:sldId id="3015" r:id="rId12"/>
    <p:sldId id="3016" r:id="rId13"/>
    <p:sldId id="3017" r:id="rId14"/>
    <p:sldId id="3049" r:id="rId15"/>
    <p:sldId id="3048" r:id="rId16"/>
    <p:sldId id="3018" r:id="rId17"/>
    <p:sldId id="3019" r:id="rId18"/>
    <p:sldId id="3020" r:id="rId19"/>
    <p:sldId id="3021" r:id="rId20"/>
    <p:sldId id="3022" r:id="rId21"/>
    <p:sldId id="3023" r:id="rId22"/>
    <p:sldId id="3024" r:id="rId23"/>
    <p:sldId id="2871" r:id="rId24"/>
    <p:sldId id="3025" r:id="rId25"/>
    <p:sldId id="3026" r:id="rId26"/>
    <p:sldId id="3053" r:id="rId27"/>
    <p:sldId id="3028" r:id="rId28"/>
    <p:sldId id="3029" r:id="rId29"/>
    <p:sldId id="3030" r:id="rId30"/>
    <p:sldId id="3031" r:id="rId31"/>
    <p:sldId id="3032" r:id="rId32"/>
    <p:sldId id="3033" r:id="rId33"/>
    <p:sldId id="3044" r:id="rId34"/>
    <p:sldId id="3034" r:id="rId35"/>
    <p:sldId id="3035" r:id="rId36"/>
    <p:sldId id="3045" r:id="rId37"/>
    <p:sldId id="3036" r:id="rId38"/>
    <p:sldId id="3037" r:id="rId39"/>
    <p:sldId id="3046" r:id="rId40"/>
    <p:sldId id="3038" r:id="rId41"/>
    <p:sldId id="3039" r:id="rId42"/>
    <p:sldId id="3040" r:id="rId43"/>
    <p:sldId id="3041" r:id="rId44"/>
    <p:sldId id="3042" r:id="rId45"/>
    <p:sldId id="3043" r:id="rId46"/>
    <p:sldId id="2690" r:id="rId47"/>
  </p:sldIdLst>
  <p:sldSz cx="9144000" cy="6858000" type="screen4x3"/>
  <p:notesSz cx="7023100" cy="93091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6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A4B5CDF8-02F1-4DF9-82E1-ADF583502E45}"/>
              </a:ext>
            </a:extLst>
          </p:cNvPr>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479" tIns="46740" rIns="93479" bIns="4674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6B63E007-B5E0-4DE5-A46B-434C670D8ADE}"/>
              </a:ext>
            </a:extLst>
          </p:cNvPr>
          <p:cNvSpPr>
            <a:spLocks noGrp="1" noChangeArrowheads="1"/>
          </p:cNvSpPr>
          <p:nvPr>
            <p:ph type="dt" sz="quarter" idx="1"/>
          </p:nvPr>
        </p:nvSpPr>
        <p:spPr bwMode="auto">
          <a:xfrm>
            <a:off x="3979863" y="0"/>
            <a:ext cx="3043237" cy="465138"/>
          </a:xfrm>
          <a:prstGeom prst="rect">
            <a:avLst/>
          </a:prstGeom>
          <a:noFill/>
          <a:ln w="9525">
            <a:noFill/>
            <a:miter lim="800000"/>
            <a:headEnd/>
            <a:tailEnd/>
          </a:ln>
          <a:effectLst/>
        </p:spPr>
        <p:txBody>
          <a:bodyPr vert="horz" wrap="square" lIns="93479" tIns="46740" rIns="93479" bIns="4674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CC42EB4A-BB4A-4702-833C-053448F541C2}"/>
              </a:ext>
            </a:extLst>
          </p:cNvPr>
          <p:cNvSpPr>
            <a:spLocks noGrp="1" noChangeArrowheads="1"/>
          </p:cNvSpPr>
          <p:nvPr>
            <p:ph type="ftr" sz="quarter" idx="2"/>
          </p:nvPr>
        </p:nvSpPr>
        <p:spPr bwMode="auto">
          <a:xfrm>
            <a:off x="0" y="8843963"/>
            <a:ext cx="3043238" cy="465137"/>
          </a:xfrm>
          <a:prstGeom prst="rect">
            <a:avLst/>
          </a:prstGeom>
          <a:noFill/>
          <a:ln w="9525">
            <a:noFill/>
            <a:miter lim="800000"/>
            <a:headEnd/>
            <a:tailEnd/>
          </a:ln>
          <a:effectLst/>
        </p:spPr>
        <p:txBody>
          <a:bodyPr vert="horz" wrap="square" lIns="93479" tIns="46740" rIns="93479" bIns="4674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1C63556B-9DB5-4E47-9761-DD854B73B6AA}"/>
              </a:ext>
            </a:extLst>
          </p:cNvPr>
          <p:cNvSpPr>
            <a:spLocks noGrp="1" noChangeArrowheads="1"/>
          </p:cNvSpPr>
          <p:nvPr>
            <p:ph type="sldNum" sz="quarter" idx="3"/>
          </p:nvPr>
        </p:nvSpPr>
        <p:spPr bwMode="auto">
          <a:xfrm>
            <a:off x="3979863" y="8843963"/>
            <a:ext cx="3043237" cy="465137"/>
          </a:xfrm>
          <a:prstGeom prst="rect">
            <a:avLst/>
          </a:prstGeom>
          <a:noFill/>
          <a:ln w="9525">
            <a:noFill/>
            <a:miter lim="800000"/>
            <a:headEnd/>
            <a:tailEnd/>
          </a:ln>
          <a:effectLst/>
        </p:spPr>
        <p:txBody>
          <a:bodyPr vert="horz" wrap="square" lIns="93479" tIns="46740" rIns="93479" bIns="4674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C69F4D07-9FEA-4CA9-A54F-E6D30EEB753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74BCAB0-EE74-48DA-885B-BEFB741672A0}"/>
              </a:ext>
            </a:extLst>
          </p:cNvPr>
          <p:cNvSpPr>
            <a:spLocks noGrp="1"/>
          </p:cNvSpPr>
          <p:nvPr>
            <p:ph type="hdr" sz="quarter"/>
          </p:nvPr>
        </p:nvSpPr>
        <p:spPr>
          <a:xfrm>
            <a:off x="0" y="0"/>
            <a:ext cx="3043238" cy="465138"/>
          </a:xfrm>
          <a:prstGeom prst="rect">
            <a:avLst/>
          </a:prstGeom>
        </p:spPr>
        <p:txBody>
          <a:bodyPr vert="horz" lIns="93479" tIns="46740" rIns="93479" bIns="4674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5233DAA2-E945-46AA-A5B0-8AF3FFCD577F}"/>
              </a:ext>
            </a:extLst>
          </p:cNvPr>
          <p:cNvSpPr>
            <a:spLocks noGrp="1"/>
          </p:cNvSpPr>
          <p:nvPr>
            <p:ph type="dt" idx="1"/>
          </p:nvPr>
        </p:nvSpPr>
        <p:spPr>
          <a:xfrm>
            <a:off x="3978275" y="0"/>
            <a:ext cx="3043238" cy="465138"/>
          </a:xfrm>
          <a:prstGeom prst="rect">
            <a:avLst/>
          </a:prstGeom>
        </p:spPr>
        <p:txBody>
          <a:bodyPr vert="horz" lIns="93479" tIns="46740" rIns="93479" bIns="46740" rtlCol="0"/>
          <a:lstStyle>
            <a:lvl1pPr algn="r" eaLnBrk="1" hangingPunct="1">
              <a:defRPr sz="1200"/>
            </a:lvl1pPr>
          </a:lstStyle>
          <a:p>
            <a:pPr>
              <a:defRPr/>
            </a:pPr>
            <a:fld id="{6B63CB74-044C-4763-81C0-D7F4C0ECFBB5}" type="datetimeFigureOut">
              <a:rPr lang="en-US"/>
              <a:pPr>
                <a:defRPr/>
              </a:pPr>
              <a:t>2/2/2021</a:t>
            </a:fld>
            <a:endParaRPr lang="en-US" dirty="0"/>
          </a:p>
        </p:txBody>
      </p:sp>
      <p:sp>
        <p:nvSpPr>
          <p:cNvPr id="4" name="Slide Image Placeholder 3">
            <a:extLst>
              <a:ext uri="{FF2B5EF4-FFF2-40B4-BE49-F238E27FC236}">
                <a16:creationId xmlns:a16="http://schemas.microsoft.com/office/drawing/2014/main" id="{08B53227-B64F-467A-B078-0040BDF03BBA}"/>
              </a:ext>
            </a:extLst>
          </p:cNvPr>
          <p:cNvSpPr>
            <a:spLocks noGrp="1" noRot="1" noChangeAspect="1"/>
          </p:cNvSpPr>
          <p:nvPr>
            <p:ph type="sldImg" idx="2"/>
          </p:nvPr>
        </p:nvSpPr>
        <p:spPr>
          <a:xfrm>
            <a:off x="1185863" y="698500"/>
            <a:ext cx="4651375" cy="3489325"/>
          </a:xfrm>
          <a:prstGeom prst="rect">
            <a:avLst/>
          </a:prstGeom>
          <a:noFill/>
          <a:ln w="12700">
            <a:solidFill>
              <a:prstClr val="black"/>
            </a:solidFill>
          </a:ln>
        </p:spPr>
        <p:txBody>
          <a:bodyPr vert="horz" lIns="93479" tIns="46740" rIns="93479" bIns="46740" rtlCol="0" anchor="ctr"/>
          <a:lstStyle/>
          <a:p>
            <a:pPr lvl="0"/>
            <a:endParaRPr lang="en-US" noProof="0" dirty="0"/>
          </a:p>
        </p:txBody>
      </p:sp>
      <p:sp>
        <p:nvSpPr>
          <p:cNvPr id="5" name="Notes Placeholder 4">
            <a:extLst>
              <a:ext uri="{FF2B5EF4-FFF2-40B4-BE49-F238E27FC236}">
                <a16:creationId xmlns:a16="http://schemas.microsoft.com/office/drawing/2014/main" id="{041614BA-30CA-4304-ABD6-A0E63AFEF7DF}"/>
              </a:ext>
            </a:extLst>
          </p:cNvPr>
          <p:cNvSpPr>
            <a:spLocks noGrp="1"/>
          </p:cNvSpPr>
          <p:nvPr>
            <p:ph type="body" sz="quarter" idx="3"/>
          </p:nvPr>
        </p:nvSpPr>
        <p:spPr>
          <a:xfrm>
            <a:off x="701675" y="4421188"/>
            <a:ext cx="5619750" cy="4189412"/>
          </a:xfrm>
          <a:prstGeom prst="rect">
            <a:avLst/>
          </a:prstGeom>
        </p:spPr>
        <p:txBody>
          <a:bodyPr vert="horz" lIns="93479" tIns="46740" rIns="93479" bIns="4674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4BD69AC-C536-477E-8E9E-CA37D1FAB2BF}"/>
              </a:ext>
            </a:extLst>
          </p:cNvPr>
          <p:cNvSpPr>
            <a:spLocks noGrp="1"/>
          </p:cNvSpPr>
          <p:nvPr>
            <p:ph type="ftr" sz="quarter" idx="4"/>
          </p:nvPr>
        </p:nvSpPr>
        <p:spPr>
          <a:xfrm>
            <a:off x="0" y="8842375"/>
            <a:ext cx="3043238" cy="465138"/>
          </a:xfrm>
          <a:prstGeom prst="rect">
            <a:avLst/>
          </a:prstGeom>
        </p:spPr>
        <p:txBody>
          <a:bodyPr vert="horz" lIns="93479" tIns="46740" rIns="93479" bIns="4674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07D9DE38-2FEE-4FAB-8DC6-8272555A3059}"/>
              </a:ext>
            </a:extLst>
          </p:cNvPr>
          <p:cNvSpPr>
            <a:spLocks noGrp="1"/>
          </p:cNvSpPr>
          <p:nvPr>
            <p:ph type="sldNum" sz="quarter" idx="5"/>
          </p:nvPr>
        </p:nvSpPr>
        <p:spPr>
          <a:xfrm>
            <a:off x="3978275" y="8842375"/>
            <a:ext cx="3043238" cy="465138"/>
          </a:xfrm>
          <a:prstGeom prst="rect">
            <a:avLst/>
          </a:prstGeom>
        </p:spPr>
        <p:txBody>
          <a:bodyPr vert="horz" wrap="square" lIns="93479" tIns="46740" rIns="93479" bIns="46740" numCol="1" anchor="b" anchorCtr="0" compatLnSpc="1">
            <a:prstTxWarp prst="textNoShape">
              <a:avLst/>
            </a:prstTxWarp>
          </a:bodyPr>
          <a:lstStyle>
            <a:lvl1pPr algn="r" eaLnBrk="1" hangingPunct="1">
              <a:defRPr sz="1200" smtClean="0"/>
            </a:lvl1pPr>
          </a:lstStyle>
          <a:p>
            <a:pPr>
              <a:defRPr/>
            </a:pPr>
            <a:fld id="{2AEA8DBE-CBC4-455A-A2E9-8A31F2A6302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2D4DB2CC-8A85-401A-A835-9D175D2AEF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7BA5B009-4AEC-4115-A43F-E87C7600FB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3352142D-31A5-470F-9CD4-B957A81588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FD5014A-43E9-411B-91D7-A2E40E5FBDA9}"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4630B928-9363-40EF-B0C1-167D8072B4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234FE24A-A678-4DEE-BE66-181E440FD5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086A263C-1B95-41FD-8D07-459BD2D09A9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B377120-DA41-4E92-9F7A-56081B8675EA}"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8CE8F4E4-5338-4778-8A88-18F32D81FA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B4E90EEF-03C5-404F-8111-D0A2077EB23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AB75BBE7-263C-42E8-9B48-B675FF8092E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33E792-837F-433F-BDF1-984BC168B2CA}"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729CD8A-772E-4B3E-A490-93F85A80E6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C1DFFC00-1533-4326-B861-AE33AECD29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A4145D43-CABF-46E5-98AA-2276425773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AC0A173-023A-45F1-AAD6-532F4E41F482}"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CA652B09-8C30-44FC-B33C-259EE653E4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661DE7ED-EC81-44B0-9C34-CC0BD759C7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6EE96B99-D993-4A9D-A735-FDC30884E0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297BB40-08B5-4F42-A431-481A6ABE6923}"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C41F841C-33C7-42B4-9086-733AB957D8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5740F24C-6837-464E-BF71-C38C625A11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87FE2949-CEC8-42AD-BA9B-C3406B9AD0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B168610-FE15-43A9-ADAC-E18914EFD209}"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C6B16FFA-46E6-4EF6-8B75-98D3DC2BAA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C6B2BDEF-5EAF-4697-8919-93221CB4D80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ADECF55B-FB12-498F-A327-C3DB70D217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5592C8A-D5B6-49AF-B68F-CA34A75D7B8D}"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A56EA57D-03BC-4D77-AF1C-6C381FB1DC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7E074F20-9FA7-4136-B65C-55DBDE0A0A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5FA799D4-0EF3-4143-83C0-0D56E27DAA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859A334-4BEC-45DD-AAD3-2DB463455481}"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415C4A15-84D1-4F83-AE25-11B327E25E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273455C5-90DD-4759-A14F-A4CE6A34A5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F5D70DE9-BDE1-433B-B7EA-05DEDA4B98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B6C6AB5-836E-4125-80E8-8882903DB690}"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F03EC27D-B3A9-41C1-A476-EF481CD8A5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D2E46D34-367F-41DD-A69E-F252FA5D0A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0249199D-90CE-4A32-8093-5939BB8612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E4BE259-105A-441C-BFFB-EF79DDF7D5F4}"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34661FAF-99A6-4790-B6B7-7AE9075EA6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62A90778-2237-4F03-8C3F-D7F585001A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7D83AC3C-B5FF-46A4-B5C0-E562118E5C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E967B18-2C09-4FED-82CB-5ADB8BB1FC54}"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BBA670F5-167F-4060-9FA0-3D5E401429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361CF656-2028-41B3-96FE-9F3D6D8DCE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9E9D58B5-E742-46E3-9411-A502A17043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E3FF1B-C096-488D-B85F-B880A912E458}"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AFCA86D0-66CA-47AF-B0D8-7E415FE49F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6988A7B8-E447-4E70-AEB6-37282CEF0B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7B376157-381B-49EA-80C4-5004CFB714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9928D33-0A31-45F6-9CF9-416430847EB6}"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F671C45-F174-4105-A3DC-7140BA800EF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4FB0C921-F15F-4F41-B1B3-045BCA40D4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F9C5FE1C-19AE-431F-8938-D478F348CB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0612E0-8976-4153-93CE-A003E49CDB6B}"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7E67A5A3-1411-4A57-8224-79562922E2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5368389A-4ACA-4151-A9E6-6DA9A3F562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92ED20BE-448B-41D7-958A-BA39795D106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132B965-5CD5-47FD-A1D3-65329D4C9276}"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0B13A59C-E25F-4FB0-AC63-4A58E1E516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3E6891E9-449F-4912-ACC9-5C419E6A70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C2634A9B-B3E1-44FC-A4FB-849E2517CA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7C036F4-0DA7-4D54-A51F-300F0AF973EA}"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1AB151EC-8687-4239-9A9D-A2CE014551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6A962ED1-CD18-4842-8B7C-074DD3C08F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6437707E-CF0B-474B-A8E1-A73E577C71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956C4CA-2876-4EAF-9305-CFAD6519C4C7}"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1588C01E-FAF0-47B8-986E-ECF6F06857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10CDE5F4-A13A-4F3E-931D-1C535F06C0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77B8F2B7-79B8-4674-BCF4-0AD9739C5B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AE1C24A-5B0D-4ACA-9162-927E8EF069AD}"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1950F6FC-1FFE-485B-BF35-98EEBE4D1C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2E5F1C15-ED8C-40EA-B3E6-AB3759E1CF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0BF86A15-6134-4ABD-B41D-25290F8986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3FDD3B0-38EA-493F-96B1-72AC8D201036}"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9135D021-5ADC-43EC-B511-3503A2B8CB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D9B20746-9846-4D4D-BDD0-9428DF9BA2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F8A345D2-78B6-4468-86D1-288988A21DE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B81EBA0-BD24-476A-8290-4243C6450C3E}"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7657C6F4-3B95-4D75-A4CD-B4CFCE2A45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1CAD07DB-3CAA-48EB-8FEF-6EA596F285B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0591CEA7-A026-45D9-9E8C-7EC45BAF26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1CB36D-A637-476A-9776-5C0F9CEC1E8C}"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448F9244-BD7F-46E6-9191-6991D5C3A3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74C9A2B1-D5E7-486B-A15E-473085ACEC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9AA07A33-F014-4BB7-A6DC-8F7E0DFE2B3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ADFE4BF-DB36-4102-9210-5F8DF22FB794}"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FD5CDCAB-518B-4444-BA7A-E71234244B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644B861F-AA05-4687-9B8E-5AD53C9070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A0022065-451D-4184-BF75-0A32A1484F3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98816E0-61A8-4F29-A531-6C62E005D72A}"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FE371114-8B48-42B1-97DB-03D3D2E876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EA26CA7A-E42C-487C-8D7B-E1CDE7A83A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71A34A9F-CB45-4806-B4DD-14DEF121F2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2D67F1B-0785-42BC-8501-15D6B0C52993}"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C057089F-5766-4EA6-868F-7CA353BF29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0775098A-BCEF-4C0E-9D3C-CF2867301A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730ACC16-214B-4878-AA03-A1AECD0CF0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B89C3B3-6B66-4A87-9B16-4FBC6248134D}"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CBE2BCFD-A526-4E04-AF51-3AFDA3CB00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013CDA26-3BA2-4399-9BE3-599E120B56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E26C5D18-6380-460C-819D-0817B61A18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8F1BB5-838A-48F9-A3ED-0190384265FE}"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E7EE852E-20A6-4722-8D37-52F1C11583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8D9444B8-099B-42C3-8D65-7FE7AD2CE5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537D56E6-5589-4FCB-902B-BBA0A2937F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ACDD7B-7F76-4255-A4C7-73C751ECE207}"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8557C75D-0D01-4308-9D9D-0A2CC26564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D2CA1E76-1760-406C-AC8C-1AD6A0A7A4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A374AF92-93C8-4221-8CB9-86940E96EB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51D1B6E-3A55-4533-891D-58C717C64F03}"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8E91B54A-A465-4FC9-BC50-8B1FA3DAA8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044D07DB-2F01-4291-A709-F88C167C5E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01C0BB8F-895C-47AA-B94F-DFA8D57708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A8A43F-C8D9-49B8-ADA9-9ECEFFD7D8E1}"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EAF1A15D-8E83-45B6-B502-9669D7AF23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BCBB8081-79EF-4840-BB3A-AA14DE1553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F559B469-16F9-431E-A918-C1ED02C9329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D3DAF1B-F1E6-4727-AE4E-8BF189EE8EF6}"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E30488BA-298C-40F3-9922-511BB7279A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38C4616F-3C18-4E24-A9B5-4BA41DF24A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16D30A4A-10A0-40A1-B47C-6E69327874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A57B6E4-D641-4734-827E-F5C1F20EB5B2}"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4B5BD8DF-042E-4878-AC7B-1FD5336BAB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36D06341-723B-47B0-A38D-353944E695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0848ACC8-2FD0-4C11-95D7-2E8A255A93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894ACCD-FC59-4A65-8003-DC2B5BCD9143}"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064DF50E-CF4B-4BFE-B10E-164CE7AF97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D9BC7B92-4AC9-4D69-96E8-C609F2C254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9B1B3DDA-9664-4C57-81F3-EB6478B7D8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FEDFC5D-0E45-45BB-98EB-9C2891650881}"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B75FF891-52A9-477A-9B9A-DC36F654B0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F8BABC00-808C-4785-AEA7-65858047EB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70EB2670-C732-4D5F-92F4-3E6A532B89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C78CA9-38EC-4936-950F-461FFB671893}"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C2851D33-7500-486C-915B-9887EFFC99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E85D0EBB-52C4-47D7-BFA4-F65D116D75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C66E5A54-B9C6-4529-8288-F91220A577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1D046E-AC0B-43BC-9315-13FD9D2B9769}"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EF57368C-A645-4D03-9AE0-7F69BBDE44E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042E631E-49E6-42AA-9526-A06E7A5F88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1B01ECC9-B840-4A04-A620-E568027B41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6DD02B8-BF0C-4FC9-8230-A731725FFD53}"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577C8419-614A-4908-936C-427F3CD54E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AE5E7DE0-2E6A-4AF2-A707-5DD6A4B29F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1AF66D91-E79D-4A98-8D06-043229904F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EE59ED4-AC26-44CF-A2FD-A4BD242E40E0}"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CE347738-2940-46B1-BDA8-E349E61E70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19DC9D72-3D08-4841-AD53-AA5C396038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66E28D49-8B89-437E-A1FB-B7A54D0B05B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4DDD442-CF2A-4E9E-A7CA-8CEE2EC16EBA}"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A7B8CF17-F62A-4E6A-A30B-66F655DBDC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4ED6D9CF-A5FE-4FB1-A948-6C417D4D96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AF9763D3-943A-4F57-A377-AE0E1188C32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F099A6F-49E9-4F93-83DF-0276485F5157}"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FF14221E-B4FF-4DA0-B88A-92B2647CD66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820ED848-6E2C-4CFB-9DBD-A996F8CC2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365683D4-01CC-49F0-BDFD-23848B36B8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770A2EE-1CE4-4534-9812-FE969CA34AD4}"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6D55A8D7-E719-4CA2-BF94-439AB158DE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C683F64D-08CB-4204-98F5-2EC84AC824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AACD4F34-488D-4FF0-B6E3-E64C1EAE08F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3C601B6-097B-4DE9-B9B5-091D32568F08}" type="slidenum">
              <a:rPr lang="en-US" altLang="en-US">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B363DCE1-796D-4772-9B45-A702762D53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E5CD0F10-B3CA-4774-A176-190A85B690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7F9058EB-75A9-4C5E-B52B-8DBE9124C6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FA81BDF-458F-4663-A820-8D9C3E7B10A4}"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3F774D44-24CE-4622-92E6-E9D4637660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2BE3C39D-36EC-4D6D-BD15-096D33EF91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42303E2E-9BDB-4789-8C15-0941724BC1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04D142-C8E5-46FE-8957-8C4DCEF085E3}"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B9F04E4D-4336-4315-9874-A579F80737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BA4D43DD-FC94-4162-815C-476A9375E2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9B960966-A207-490A-8807-ACF6197567C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2E09300-36B4-48F8-8E90-5B061EA7D3D5}"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196B3AAE-5B90-4E77-A6D0-4EC831758A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8B0C9D0-3115-48CD-B59B-DFA20F4865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C9D2E6E-738D-4514-93FB-1C1E53DF1E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7682D70-B8D0-4EED-909C-FCEEC8455C7E}"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12D7D55-2BE1-4C7E-8AC1-A0E5D18ECF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CD68DDED-B1F1-4048-904D-FF04AB8CF1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ACE40977-F105-485D-B121-A866227291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804021-DA7F-45EB-BDF3-40728793C4D1}"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8A58F40A-C042-41BF-85E6-B507DC1288C2}"/>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8DB7A4AD-B7D4-449E-BD91-C8C82A83DDEE}"/>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BBF1D592-D1D2-4B75-840E-A4653B2ECAA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81F60D1A-EFB3-4D0A-BEF9-C0007FB7AE8A}"/>
              </a:ext>
            </a:extLst>
          </p:cNvPr>
          <p:cNvSpPr>
            <a:spLocks noGrp="1"/>
          </p:cNvSpPr>
          <p:nvPr>
            <p:ph type="sldNum" sz="quarter" idx="12"/>
          </p:nvPr>
        </p:nvSpPr>
        <p:spPr>
          <a:xfrm>
            <a:off x="8229600" y="6473825"/>
            <a:ext cx="758825" cy="247650"/>
          </a:xfrm>
        </p:spPr>
        <p:txBody>
          <a:bodyPr/>
          <a:lstStyle>
            <a:lvl1pPr>
              <a:defRPr smtClean="0"/>
            </a:lvl1pPr>
          </a:lstStyle>
          <a:p>
            <a:pPr>
              <a:defRPr/>
            </a:pPr>
            <a:fld id="{0A737B14-B01E-4C52-8883-815307B399B5}" type="slidenum">
              <a:rPr lang="en-US" altLang="en-US"/>
              <a:pPr>
                <a:defRPr/>
              </a:pPr>
              <a:t>‹#›</a:t>
            </a:fld>
            <a:endParaRPr lang="en-US" altLang="en-US"/>
          </a:p>
        </p:txBody>
      </p:sp>
    </p:spTree>
    <p:extLst>
      <p:ext uri="{BB962C8B-B14F-4D97-AF65-F5344CB8AC3E}">
        <p14:creationId xmlns:p14="http://schemas.microsoft.com/office/powerpoint/2010/main" val="305932154"/>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85CB76FF-AA62-484F-A9FC-7FBEC085BE5C}"/>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0351E596-4CB5-49A1-B79B-67AAD2A68F4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2ABB5BB0-9A8E-48BC-BA6E-D83186B20D42}"/>
              </a:ext>
            </a:extLst>
          </p:cNvPr>
          <p:cNvSpPr>
            <a:spLocks noGrp="1"/>
          </p:cNvSpPr>
          <p:nvPr>
            <p:ph type="sldNum" sz="quarter" idx="12"/>
          </p:nvPr>
        </p:nvSpPr>
        <p:spPr/>
        <p:txBody>
          <a:bodyPr/>
          <a:lstStyle>
            <a:lvl1pPr>
              <a:defRPr/>
            </a:lvl1pPr>
          </a:lstStyle>
          <a:p>
            <a:pPr>
              <a:defRPr/>
            </a:pPr>
            <a:fld id="{09B2A807-CF7D-4B14-9834-1B0483C219FB}" type="slidenum">
              <a:rPr lang="en-US" altLang="en-US"/>
              <a:pPr>
                <a:defRPr/>
              </a:pPr>
              <a:t>‹#›</a:t>
            </a:fld>
            <a:endParaRPr lang="en-US" altLang="en-US"/>
          </a:p>
        </p:txBody>
      </p:sp>
    </p:spTree>
    <p:extLst>
      <p:ext uri="{BB962C8B-B14F-4D97-AF65-F5344CB8AC3E}">
        <p14:creationId xmlns:p14="http://schemas.microsoft.com/office/powerpoint/2010/main" val="3041141600"/>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A9A719-BA09-4458-ADA4-9BD29B8ACF6E}"/>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C739CDE-3025-4D61-95A9-713CDCFA200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272D257-189D-41CD-B995-E0829685CE4B}"/>
              </a:ext>
            </a:extLst>
          </p:cNvPr>
          <p:cNvSpPr>
            <a:spLocks noGrp="1"/>
          </p:cNvSpPr>
          <p:nvPr>
            <p:ph type="sldNum" sz="quarter" idx="12"/>
          </p:nvPr>
        </p:nvSpPr>
        <p:spPr/>
        <p:txBody>
          <a:bodyPr/>
          <a:lstStyle>
            <a:lvl1pPr>
              <a:defRPr smtClean="0"/>
            </a:lvl1pPr>
          </a:lstStyle>
          <a:p>
            <a:pPr>
              <a:defRPr/>
            </a:pPr>
            <a:fld id="{A949CF6A-09E8-497A-B41E-79E3245041E4}" type="slidenum">
              <a:rPr lang="en-US" altLang="en-US"/>
              <a:pPr>
                <a:defRPr/>
              </a:pPr>
              <a:t>‹#›</a:t>
            </a:fld>
            <a:endParaRPr lang="en-US" altLang="en-US"/>
          </a:p>
        </p:txBody>
      </p:sp>
    </p:spTree>
    <p:extLst>
      <p:ext uri="{BB962C8B-B14F-4D97-AF65-F5344CB8AC3E}">
        <p14:creationId xmlns:p14="http://schemas.microsoft.com/office/powerpoint/2010/main" val="231936067"/>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AD7D2ED3-4F43-42CC-96DA-400B689B7E67}"/>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E2AEDB66-4BC5-4444-AA1A-7347C2EEB838}"/>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80EDD165-01DA-4DDD-95C1-D8208256D1A0}"/>
              </a:ext>
            </a:extLst>
          </p:cNvPr>
          <p:cNvSpPr>
            <a:spLocks noGrp="1"/>
          </p:cNvSpPr>
          <p:nvPr>
            <p:ph type="sldNum" sz="quarter" idx="12"/>
          </p:nvPr>
        </p:nvSpPr>
        <p:spPr>
          <a:xfrm>
            <a:off x="8229600" y="6473825"/>
            <a:ext cx="758825" cy="247650"/>
          </a:xfrm>
        </p:spPr>
        <p:txBody>
          <a:bodyPr/>
          <a:lstStyle>
            <a:lvl1pPr>
              <a:defRPr smtClean="0"/>
            </a:lvl1pPr>
          </a:lstStyle>
          <a:p>
            <a:pPr>
              <a:defRPr/>
            </a:pPr>
            <a:fld id="{12687322-0C72-40FC-9435-6F1DE1174AFB}" type="slidenum">
              <a:rPr lang="en-US" altLang="en-US"/>
              <a:pPr>
                <a:defRPr/>
              </a:pPr>
              <a:t>‹#›</a:t>
            </a:fld>
            <a:endParaRPr lang="en-US" altLang="en-US"/>
          </a:p>
        </p:txBody>
      </p:sp>
    </p:spTree>
    <p:extLst>
      <p:ext uri="{BB962C8B-B14F-4D97-AF65-F5344CB8AC3E}">
        <p14:creationId xmlns:p14="http://schemas.microsoft.com/office/powerpoint/2010/main" val="891621720"/>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C7AC8926-9744-4491-91F6-B051C55DAA38}"/>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5EC854CE-A67A-4134-A8FB-B7875D1B97FA}"/>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20649AC7-C045-4311-A7FA-5B71AFE0E73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B0476C07-132F-4232-9C18-B20BD224CB46}"/>
              </a:ext>
            </a:extLst>
          </p:cNvPr>
          <p:cNvSpPr>
            <a:spLocks noGrp="1"/>
          </p:cNvSpPr>
          <p:nvPr>
            <p:ph type="sldNum" sz="quarter" idx="12"/>
          </p:nvPr>
        </p:nvSpPr>
        <p:spPr/>
        <p:txBody>
          <a:bodyPr/>
          <a:lstStyle>
            <a:lvl1pPr>
              <a:defRPr smtClean="0"/>
            </a:lvl1pPr>
          </a:lstStyle>
          <a:p>
            <a:pPr>
              <a:defRPr/>
            </a:pPr>
            <a:fld id="{3B619C3D-0333-4F86-A1FC-0EF4BABC4021}" type="slidenum">
              <a:rPr lang="en-US" altLang="en-US"/>
              <a:pPr>
                <a:defRPr/>
              </a:pPr>
              <a:t>‹#›</a:t>
            </a:fld>
            <a:endParaRPr lang="en-US" altLang="en-US"/>
          </a:p>
        </p:txBody>
      </p:sp>
    </p:spTree>
    <p:extLst>
      <p:ext uri="{BB962C8B-B14F-4D97-AF65-F5344CB8AC3E}">
        <p14:creationId xmlns:p14="http://schemas.microsoft.com/office/powerpoint/2010/main" val="2950550733"/>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CE5E86CC-4720-4D46-9C00-96C38FBC428C}"/>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451B6E29-9F29-4C25-9DB1-36E9833C326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A46A8231-B72D-456A-A1C0-83FCB4B705B2}"/>
              </a:ext>
            </a:extLst>
          </p:cNvPr>
          <p:cNvSpPr>
            <a:spLocks noGrp="1"/>
          </p:cNvSpPr>
          <p:nvPr>
            <p:ph type="sldNum" sz="quarter" idx="12"/>
          </p:nvPr>
        </p:nvSpPr>
        <p:spPr/>
        <p:txBody>
          <a:bodyPr/>
          <a:lstStyle>
            <a:lvl1pPr>
              <a:defRPr/>
            </a:lvl1pPr>
          </a:lstStyle>
          <a:p>
            <a:pPr>
              <a:defRPr/>
            </a:pPr>
            <a:fld id="{CBAA7459-8713-453A-A4DC-73DBEC2050DA}" type="slidenum">
              <a:rPr lang="en-US" altLang="en-US"/>
              <a:pPr>
                <a:defRPr/>
              </a:pPr>
              <a:t>‹#›</a:t>
            </a:fld>
            <a:endParaRPr lang="en-US" altLang="en-US"/>
          </a:p>
        </p:txBody>
      </p:sp>
    </p:spTree>
    <p:extLst>
      <p:ext uri="{BB962C8B-B14F-4D97-AF65-F5344CB8AC3E}">
        <p14:creationId xmlns:p14="http://schemas.microsoft.com/office/powerpoint/2010/main" val="1927516619"/>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5140B782-DED3-496A-B3C0-053666FF2809}"/>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E97368E2-A67E-40DB-927A-640A6B9AB59C}"/>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E9A6BE60-C9BC-4BEA-967D-FE363F5F30E7}"/>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AEBC8F8D-0242-465A-B481-712CBE98DF39}"/>
              </a:ext>
            </a:extLst>
          </p:cNvPr>
          <p:cNvSpPr>
            <a:spLocks noGrp="1"/>
          </p:cNvSpPr>
          <p:nvPr>
            <p:ph type="sldNum" sz="quarter" idx="12"/>
          </p:nvPr>
        </p:nvSpPr>
        <p:spPr>
          <a:xfrm>
            <a:off x="8229600" y="6477000"/>
            <a:ext cx="762000" cy="247650"/>
          </a:xfrm>
        </p:spPr>
        <p:txBody>
          <a:bodyPr/>
          <a:lstStyle>
            <a:lvl1pPr>
              <a:defRPr smtClean="0"/>
            </a:lvl1pPr>
          </a:lstStyle>
          <a:p>
            <a:pPr>
              <a:defRPr/>
            </a:pPr>
            <a:fld id="{58A193E4-7DD5-404F-A5AC-B0DAAD74619D}" type="slidenum">
              <a:rPr lang="en-US" altLang="en-US"/>
              <a:pPr>
                <a:defRPr/>
              </a:pPr>
              <a:t>‹#›</a:t>
            </a:fld>
            <a:endParaRPr lang="en-US" altLang="en-US"/>
          </a:p>
        </p:txBody>
      </p:sp>
    </p:spTree>
    <p:extLst>
      <p:ext uri="{BB962C8B-B14F-4D97-AF65-F5344CB8AC3E}">
        <p14:creationId xmlns:p14="http://schemas.microsoft.com/office/powerpoint/2010/main" val="2400293441"/>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FEFEF209-EE54-4EBA-B530-6F4E7D7443CB}"/>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D32054A3-12C8-40C6-8E28-5B1B9AB23D7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33E1046A-6CA7-4695-B192-B754682911B0}"/>
              </a:ext>
            </a:extLst>
          </p:cNvPr>
          <p:cNvSpPr>
            <a:spLocks noGrp="1"/>
          </p:cNvSpPr>
          <p:nvPr>
            <p:ph type="sldNum" sz="quarter" idx="12"/>
          </p:nvPr>
        </p:nvSpPr>
        <p:spPr/>
        <p:txBody>
          <a:bodyPr/>
          <a:lstStyle>
            <a:lvl1pPr>
              <a:defRPr/>
            </a:lvl1pPr>
          </a:lstStyle>
          <a:p>
            <a:pPr>
              <a:defRPr/>
            </a:pPr>
            <a:fld id="{1633F9EA-9A70-4B05-8618-2550EEA058D8}" type="slidenum">
              <a:rPr lang="en-US" altLang="en-US"/>
              <a:pPr>
                <a:defRPr/>
              </a:pPr>
              <a:t>‹#›</a:t>
            </a:fld>
            <a:endParaRPr lang="en-US" altLang="en-US"/>
          </a:p>
        </p:txBody>
      </p:sp>
    </p:spTree>
    <p:extLst>
      <p:ext uri="{BB962C8B-B14F-4D97-AF65-F5344CB8AC3E}">
        <p14:creationId xmlns:p14="http://schemas.microsoft.com/office/powerpoint/2010/main" val="3707952485"/>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2C977124-19F5-4916-AACD-AD705A49D556}"/>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07B6B7E9-6B92-4EE4-BA40-47372F43BFC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0697F5B0-1558-4D26-BC31-8775A4BEA28B}"/>
              </a:ext>
            </a:extLst>
          </p:cNvPr>
          <p:cNvSpPr>
            <a:spLocks noGrp="1"/>
          </p:cNvSpPr>
          <p:nvPr>
            <p:ph type="sldNum" sz="quarter" idx="12"/>
          </p:nvPr>
        </p:nvSpPr>
        <p:spPr/>
        <p:txBody>
          <a:bodyPr/>
          <a:lstStyle>
            <a:lvl1pPr>
              <a:defRPr smtClean="0"/>
            </a:lvl1pPr>
          </a:lstStyle>
          <a:p>
            <a:pPr>
              <a:defRPr/>
            </a:pPr>
            <a:fld id="{FEB1E52F-E11F-49BF-B8A9-6C4E58315F7E}" type="slidenum">
              <a:rPr lang="en-US" altLang="en-US"/>
              <a:pPr>
                <a:defRPr/>
              </a:pPr>
              <a:t>‹#›</a:t>
            </a:fld>
            <a:endParaRPr lang="en-US" altLang="en-US"/>
          </a:p>
        </p:txBody>
      </p:sp>
    </p:spTree>
    <p:extLst>
      <p:ext uri="{BB962C8B-B14F-4D97-AF65-F5344CB8AC3E}">
        <p14:creationId xmlns:p14="http://schemas.microsoft.com/office/powerpoint/2010/main" val="2246765858"/>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B751AF58-7A53-4471-96F2-818F8060CA77}"/>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0C47150E-DCDB-4580-A91E-CBEAC2C40FA3}"/>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2BD6DBCF-110B-447D-BD88-40C93D141BC3}"/>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4C34657D-B35F-417D-9831-B8DCF49E37FF}"/>
              </a:ext>
            </a:extLst>
          </p:cNvPr>
          <p:cNvSpPr>
            <a:spLocks noGrp="1"/>
          </p:cNvSpPr>
          <p:nvPr>
            <p:ph type="sldNum" sz="quarter" idx="12"/>
          </p:nvPr>
        </p:nvSpPr>
        <p:spPr/>
        <p:txBody>
          <a:bodyPr/>
          <a:lstStyle>
            <a:lvl1pPr>
              <a:defRPr smtClean="0"/>
            </a:lvl1pPr>
          </a:lstStyle>
          <a:p>
            <a:pPr>
              <a:defRPr/>
            </a:pPr>
            <a:fld id="{C92FF7A5-9DFB-4642-A3FB-4423B7D50157}" type="slidenum">
              <a:rPr lang="en-US" altLang="en-US"/>
              <a:pPr>
                <a:defRPr/>
              </a:pPr>
              <a:t>‹#›</a:t>
            </a:fld>
            <a:endParaRPr lang="en-US" altLang="en-US"/>
          </a:p>
        </p:txBody>
      </p:sp>
    </p:spTree>
    <p:extLst>
      <p:ext uri="{BB962C8B-B14F-4D97-AF65-F5344CB8AC3E}">
        <p14:creationId xmlns:p14="http://schemas.microsoft.com/office/powerpoint/2010/main" val="1872142391"/>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C63A91E3-AD21-4A55-AA5C-F2341264E05A}"/>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225D6D61-E3C6-45DD-B641-56A70875E86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E6D9B609-B591-4A0F-82AF-E4DC630FFFC7}"/>
              </a:ext>
            </a:extLst>
          </p:cNvPr>
          <p:cNvSpPr>
            <a:spLocks noGrp="1"/>
          </p:cNvSpPr>
          <p:nvPr>
            <p:ph type="sldNum" sz="quarter" idx="12"/>
          </p:nvPr>
        </p:nvSpPr>
        <p:spPr/>
        <p:txBody>
          <a:bodyPr/>
          <a:lstStyle>
            <a:lvl1pPr>
              <a:defRPr smtClean="0"/>
            </a:lvl1pPr>
          </a:lstStyle>
          <a:p>
            <a:pPr>
              <a:defRPr/>
            </a:pPr>
            <a:fld id="{7CA51911-FA75-4F82-99BF-416C96F25442}" type="slidenum">
              <a:rPr lang="en-US" altLang="en-US"/>
              <a:pPr>
                <a:defRPr/>
              </a:pPr>
              <a:t>‹#›</a:t>
            </a:fld>
            <a:endParaRPr lang="en-US" altLang="en-US"/>
          </a:p>
        </p:txBody>
      </p:sp>
    </p:spTree>
    <p:extLst>
      <p:ext uri="{BB962C8B-B14F-4D97-AF65-F5344CB8AC3E}">
        <p14:creationId xmlns:p14="http://schemas.microsoft.com/office/powerpoint/2010/main" val="3107937411"/>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0720A50F-002E-436A-9522-44F4E0BD2DC9}"/>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91024B35-D807-4A04-8BF2-A5CAE243303E}"/>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FC0FFF1B-3BF6-4CE8-8A29-D42D8F42869E}"/>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618A167D-BB9D-4147-B30E-988712455430}"/>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024DDE60-1176-412D-8DBE-58021EDD117D}"/>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C8C86A8A-0BC2-4F7C-9FEB-22DD64D6CF82}"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D6CBD4CF-A199-4819-AA0F-CA25E0B5FF6A}"/>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211911F5-18F8-4111-8C71-969BC1C4EAC3}"/>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B37BDB31-2C7E-42BF-ACD6-8C794439A8D4}"/>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6887" r:id="rId1"/>
    <p:sldLayoutId id="2147486888" r:id="rId2"/>
    <p:sldLayoutId id="2147486889" r:id="rId3"/>
    <p:sldLayoutId id="2147486884" r:id="rId4"/>
    <p:sldLayoutId id="2147486890" r:id="rId5"/>
    <p:sldLayoutId id="2147486885" r:id="rId6"/>
    <p:sldLayoutId id="2147486891" r:id="rId7"/>
    <p:sldLayoutId id="2147486892" r:id="rId8"/>
    <p:sldLayoutId id="2147486893" r:id="rId9"/>
    <p:sldLayoutId id="2147486886" r:id="rId10"/>
    <p:sldLayoutId id="2147486894"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268FD311-F40B-4589-B827-48CC332696A4}"/>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000" b="1" dirty="0">
                <a:solidFill>
                  <a:srgbClr val="002060"/>
                </a:solidFill>
                <a:effectLst>
                  <a:outerShdw blurRad="38100" dist="38100" dir="2700000" algn="tl">
                    <a:srgbClr val="000000">
                      <a:alpha val="43137"/>
                    </a:srgbClr>
                  </a:outerShdw>
                </a:effectLst>
              </a:rPr>
              <a:t>the  secret  of forgiveness</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AE00FE0-9D3C-49DE-A923-FA151ED89B5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583D707-341A-465C-BBEF-7E3183E34070}"/>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Is unconditional forgiveness emotionally possible?</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Yes! - through the</a:t>
            </a:r>
            <a:b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power of the Holy Spirit!</a:t>
            </a:r>
          </a:p>
        </p:txBody>
      </p:sp>
      <p:sp>
        <p:nvSpPr>
          <p:cNvPr id="4" name="Rectangle 3">
            <a:extLst>
              <a:ext uri="{FF2B5EF4-FFF2-40B4-BE49-F238E27FC236}">
                <a16:creationId xmlns:a16="http://schemas.microsoft.com/office/drawing/2014/main" id="{36F6ED86-0412-4CC1-855C-1AD4BD4FDDB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was the Situation? </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CCADF84-6B9E-4EF4-B93D-3F21D59E902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6A0ED9A-68A1-4BB0-82FA-19CA2D598E69}"/>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The secret is related to the</a:t>
            </a:r>
            <a:b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Pride vs. Humbleness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issue.</a:t>
            </a:r>
            <a:endPar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7CC30AB5-13DD-4153-84EE-992EE8D97B7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was the Situation? </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DD95085-3AD0-4928-AE09-A2949A3B2B2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BF1CDBC-5302-489E-9C49-6EC4153D571E}"/>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The secret is related to the</a:t>
            </a:r>
            <a:b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Pride vs. Humbleness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issue.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Peter’s question was legalistic.</a:t>
            </a:r>
            <a:endPar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33152806-7DD0-42AA-B5B2-16A5625E311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was the Situation? </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DADECFE-520F-4029-901A-B00D7BC9AE8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CBCF23A-2CB6-4812-AA2B-4900203F2DD8}"/>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The secret is related to the</a:t>
            </a:r>
            <a:b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Pride vs. Humbleness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issue.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This question rose from self 	righteousness.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“Lord, how many times shall I forgive my brother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when he sins against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v21</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7B16BC1F-EF0D-4B4C-984D-A5B60419041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was the Situation? </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325F71A-B98B-44B4-9540-B1E1E856D75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0852C31-A145-4B2D-B0E1-9380A10FD280}"/>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The secret is related to the</a:t>
            </a:r>
            <a:b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Pride vs. Humbleness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issue.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This question rose from self 	righteousness.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“Lord, how many times shall I forgive my brother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when he sins against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v21</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18:9-14</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32EF8B95-96B0-4466-B3D8-B39BB4C19E3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was the Situation? </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F1A22CD-592F-46A0-A817-F3D110793F5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3687FEF-80EF-41AA-982B-E6EA363871DD}"/>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The secret is related to the</a:t>
            </a:r>
            <a:b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Pride vs. Humbleness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issue.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This question rose from self 	righteousness.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“Lord, how many times shall I forgive my brother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when he sins against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v21</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How can I be reconciled to a brother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have sinned against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BB60B03A-5AF8-4E88-ABDE-C86401EDE69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was the Situation? </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C22A790-D4A6-4DAD-9073-901B5587FF1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C842ED3-DC1A-4803-A53C-2C38353B75E6}"/>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D.  What is the Lord’s answer?</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The Golden Rule!</a:t>
            </a:r>
            <a:endParaRPr lang="en-US" sz="2800" b="1" dirty="0">
              <a:solidFill>
                <a:srgbClr val="0066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B6153036-2D39-4435-8AED-158896E3FE3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was the Situation? </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423F747-D8A4-4FFB-9EAC-50E06E3D32A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06DBB8A-A41C-4542-9D52-C829FA6C49A9}"/>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D.  What is the Lord’s answer?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We all fall short of God’s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standards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3:23 - . . . for all have sinned and 		fall short of the glory of God . . .</a:t>
            </a:r>
          </a:p>
        </p:txBody>
      </p:sp>
      <p:sp>
        <p:nvSpPr>
          <p:cNvPr id="4" name="Rectangle 3">
            <a:extLst>
              <a:ext uri="{FF2B5EF4-FFF2-40B4-BE49-F238E27FC236}">
                <a16:creationId xmlns:a16="http://schemas.microsoft.com/office/drawing/2014/main" id="{039E7703-1E90-44AF-AFF5-CB4474A31A0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was the Situation? </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54B515D-2078-4107-A5E8-8420FAA37C4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4FF1935-B619-40B4-BEDA-F2BB609D11EE}"/>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D.  What is the Lord’s answer?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We all fall short of God’s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standards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3:23 - . . . for all have sinned and 		fall short of the glory of God . . .</a:t>
            </a: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How often would you want God to forgive you?</a:t>
            </a:r>
          </a:p>
          <a:p>
            <a:pPr algn="ctr">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7 times? - 490 times?</a:t>
            </a:r>
          </a:p>
        </p:txBody>
      </p:sp>
      <p:sp>
        <p:nvSpPr>
          <p:cNvPr id="4" name="Rectangle 3">
            <a:extLst>
              <a:ext uri="{FF2B5EF4-FFF2-40B4-BE49-F238E27FC236}">
                <a16:creationId xmlns:a16="http://schemas.microsoft.com/office/drawing/2014/main" id="{0FA450EE-0EA3-49BD-8DD7-80F8C8611BF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was the Situation? </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03AE0A2-5D62-4298-9EA2-97E7B67EFC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8F3D627-A580-40C8-87C1-95674203C072}"/>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D.  What is the Lord’s answer?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What are the consequences of 	this type of forgiveness?</a:t>
            </a:r>
            <a:endPar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FB745ADC-2006-4413-8862-FF89CFEE738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was the Situation? </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B445AC1-FEA7-494A-AA38-3A0E7046051B}"/>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056F88A-B2E9-4BDA-938A-38FA24EF0BC8}"/>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What was the Situation?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v21-22 </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72C9D30-7F76-4D66-94A5-46FCDD0BB7E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8CB3BB6-FD26-49FE-8783-8B2384D5DCD2}"/>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D.  What is the Lord’s answer?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What are the consequences of 	this type of forgiveness?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6:14-15 - For if you forgive men when they sin against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your heavenly Father will also forgive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if you do not forgive men their sins,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your Father will not forgive your sins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C5F369BA-E3C1-46B0-823F-99E72025246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was the Situation? </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8123DEE-F238-49D9-BEE1-F97F88F805A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7B32482-6365-4F6B-8E74-52EAC9A079F3}"/>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D.  What is the Lord’s answer?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What are the consequences of 	this type of forgiveness?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3:13 - Bear with each other and forgive whatever grievances you may have against one another.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Forgive as the Lord forgave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5ABB327E-8A5F-469B-BDA4-8BBA2CCAE9E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was the Situation? </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894B20E-457F-4CC9-B9E9-F9975E4EF6AC}"/>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99C9EFB-A07B-47A8-857B-DF38A630DC11}"/>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 was the Situation?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v21-22 </a:t>
            </a:r>
          </a:p>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What is the Right Attitude About Forgiveness?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v23-27</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CA9B936-8C78-4941-BDEB-E8D22D0C04A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C62C63E-334A-4520-9367-41DDE0DD3132}"/>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The Reckoning.</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the kingdom of heaven is like a king who wanted to settle accounts with his servants. As he began the settlement, a man who owed him ten thousand talents was brought to him. Since he was not able to pay, the master ordered that he and his wife and his children and all that he had be sold to repay the debt. - v23-25</a:t>
            </a:r>
          </a:p>
        </p:txBody>
      </p:sp>
      <p:sp>
        <p:nvSpPr>
          <p:cNvPr id="4" name="Rectangle 3">
            <a:extLst>
              <a:ext uri="{FF2B5EF4-FFF2-40B4-BE49-F238E27FC236}">
                <a16:creationId xmlns:a16="http://schemas.microsoft.com/office/drawing/2014/main" id="{15153EB5-93F2-4648-A3C1-B11CAE94615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is the Right Attitude About Forgiveness?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29B3EDF-246E-4D1C-941B-78903367763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BF733E7-C161-475C-B194-24B102F2A377}"/>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The Reckoning.</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the kingdom of heaven is like a king who wanted to settle accounts with his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servants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As he began the settlement, a man who owed him ten thousand talents was brought to him. Since he was not able to pay,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master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ordered that he and his wife and his children and all that he had be sold to repay the debt. - v23-25</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These servants were the king’s 	stewards.</a:t>
            </a:r>
          </a:p>
        </p:txBody>
      </p:sp>
      <p:sp>
        <p:nvSpPr>
          <p:cNvPr id="4" name="Rectangle 3">
            <a:extLst>
              <a:ext uri="{FF2B5EF4-FFF2-40B4-BE49-F238E27FC236}">
                <a16:creationId xmlns:a16="http://schemas.microsoft.com/office/drawing/2014/main" id="{16153DFB-FD8C-42B3-B561-9C222DECED2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is the Right Attitude About Forgiveness?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715FA6C-C5A1-4188-90E3-E5DDADE248D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4D8A25E-B3BB-4BC5-92B8-488226ACE45C}"/>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The Reckoning.</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the kingdom of heaven is like a king who wanted to settle accounts with his servants. As he began the settlement, a man who owed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ten thousand talents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was brought to him. Since he was not able to pay, the master ordered that he and his wife and his children and all that he had be sold to repay the debt. - v23-25</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Amount owed = 60 million 	</a:t>
            </a:r>
            <a:r>
              <a:rPr lang="en-US" sz="4400" b="1" dirty="0" err="1">
                <a:solidFill>
                  <a:srgbClr val="990033"/>
                </a:solidFill>
                <a:effectLst>
                  <a:outerShdw blurRad="38100" dist="38100" dir="2700000" algn="tl">
                    <a:srgbClr val="000000">
                      <a:alpha val="43137"/>
                    </a:srgbClr>
                  </a:outerShdw>
                </a:effectLst>
                <a:latin typeface="Arial Narrow" pitchFamily="34" charset="0"/>
                <a:cs typeface="Arial" pitchFamily="34" charset="0"/>
              </a:rPr>
              <a:t>denarii</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FAD816AF-0137-462E-9A1E-96D8D769E13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is the Right Attitude About Forgiveness?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54B7E09-FAEF-4477-AC73-B14E3493848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71F3B26-34A4-4E28-A4BC-EFB5F54EF1B3}"/>
              </a:ext>
            </a:extLst>
          </p:cNvPr>
          <p:cNvSpPr>
            <a:spLocks noGrp="1" noChangeArrowheads="1"/>
          </p:cNvSpPr>
          <p:nvPr>
            <p:ph idx="1"/>
          </p:nvPr>
        </p:nvSpPr>
        <p:spPr>
          <a:xfrm>
            <a:off x="457200" y="1066800"/>
            <a:ext cx="8229600" cy="5791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A.  The Reckoning.</a:t>
            </a: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“Therefore, the kingdom of heaven is like a king who wanted to settle accounts with his servants. As he began the settlement, a man who owed him ten thousand talents was brought to him. Since he was not able to pay, the master ordered that he and his wife and his children and all that he had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be sold</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to repay the debt. - v23-25</a:t>
            </a:r>
          </a:p>
          <a:p>
            <a:pPr marL="609600" indent="-609600" algn="just">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3.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Sold</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carried across the sea 	to sell (slaves).               </a:t>
            </a: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πιπράσκω</a:t>
            </a:r>
            <a:endParaRPr lang="en-US" altLang="en-US" sz="28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D4BA4B0-92F3-4C90-9EEC-D113D1BEBFF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is the Right Attitude About Forgiveness?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8EC3186-D9EC-45CA-A16F-80495A1408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0FB750-2C88-49C6-A8C8-EB18BCDABA51}"/>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The Reaction.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servant fell on his knees before him. ‘Be patient with me,’ he begged, ‘and I will pay back everything.’ - v26</a:t>
            </a:r>
          </a:p>
        </p:txBody>
      </p:sp>
      <p:sp>
        <p:nvSpPr>
          <p:cNvPr id="4" name="Rectangle 3">
            <a:extLst>
              <a:ext uri="{FF2B5EF4-FFF2-40B4-BE49-F238E27FC236}">
                <a16:creationId xmlns:a16="http://schemas.microsoft.com/office/drawing/2014/main" id="{93C7069B-461D-47BC-838E-1AE614EF95B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is the Right Attitude About Forgiveness?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29D79DB-9228-4468-870D-DCDC0C930C8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1FCA22E-FA01-4E47-9109-703A7E05E393}"/>
              </a:ext>
            </a:extLst>
          </p:cNvPr>
          <p:cNvSpPr>
            <a:spLocks noGrp="1" noChangeArrowheads="1"/>
          </p:cNvSpPr>
          <p:nvPr>
            <p:ph idx="1"/>
          </p:nvPr>
        </p:nvSpPr>
        <p:spPr>
          <a:xfrm>
            <a:off x="457200" y="1082675"/>
            <a:ext cx="8229600" cy="5729288"/>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The Response.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servant’s master took pity on him, canceled the debt and let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him go .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v27</a:t>
            </a:r>
          </a:p>
        </p:txBody>
      </p:sp>
      <p:sp>
        <p:nvSpPr>
          <p:cNvPr id="4" name="Rectangle 3">
            <a:extLst>
              <a:ext uri="{FF2B5EF4-FFF2-40B4-BE49-F238E27FC236}">
                <a16:creationId xmlns:a16="http://schemas.microsoft.com/office/drawing/2014/main" id="{565669B1-AD64-4F3E-BB7E-E57383FB6E6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is the Right Attitude About Forgiveness?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7C4FCC0-A356-4CD4-9DEB-8BE01B842F4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802CB6E-F116-4850-8853-A0077A1F8568}"/>
              </a:ext>
            </a:extLst>
          </p:cNvPr>
          <p:cNvSpPr>
            <a:spLocks noGrp="1" noChangeArrowheads="1"/>
          </p:cNvSpPr>
          <p:nvPr>
            <p:ph idx="1"/>
          </p:nvPr>
        </p:nvSpPr>
        <p:spPr>
          <a:xfrm>
            <a:off x="457200" y="1082675"/>
            <a:ext cx="8229600" cy="5775325"/>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C.  The Response.</a:t>
            </a: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The servant’s master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took pity</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on him, canceled the debt and let him go . . . v27</a:t>
            </a:r>
          </a:p>
          <a:p>
            <a:pPr marL="609600" indent="-609600" algn="just">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Took pity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compassion, he 	was so overcome it made him 	sick.</a:t>
            </a:r>
          </a:p>
          <a:p>
            <a:pPr marL="609600" indent="-609600" algn="just">
              <a:buFont typeface="Wingdings 2" panose="05020102010507070707" pitchFamily="18" charset="2"/>
              <a:buNone/>
            </a:pPr>
            <a:endPar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endParaRP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σπλαγχνίζομαι</a:t>
            </a:r>
            <a:endParaRPr lang="en-US" altLang="en-US" sz="28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B7A06092-8C92-4214-BC2D-F18209E0BE5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is the Right Attitude About Forgiveness?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F9769D6-F8A7-4211-985F-FA9F135FFF0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1E41B37-33D2-4E7C-B1A3-2BEABA3FF116}"/>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18:21-22</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Then Peter came to Jesus and asked, “Lord, how many times shall I forgive my brother when he sins against me? Up to seven times?” Jesus answered, “I tell you, not seven times, but seventy-seven times.</a:t>
            </a:r>
            <a:endPar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2870A9C-9AC4-4A7B-88E0-F9731D5A93C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E6C5196-0620-4CE5-9D6E-C39A10896D38}"/>
              </a:ext>
            </a:extLst>
          </p:cNvPr>
          <p:cNvSpPr>
            <a:spLocks noGrp="1" noChangeArrowheads="1"/>
          </p:cNvSpPr>
          <p:nvPr>
            <p:ph idx="1"/>
          </p:nvPr>
        </p:nvSpPr>
        <p:spPr>
          <a:xfrm>
            <a:off x="457200" y="1082675"/>
            <a:ext cx="8229600" cy="57753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The Response.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servant’s master took pity on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canceled the debt and let him go</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 v27</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The final decision</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the king 	suspended the sentence &amp; 	pardoned the debt in full.</a:t>
            </a:r>
          </a:p>
        </p:txBody>
      </p:sp>
      <p:sp>
        <p:nvSpPr>
          <p:cNvPr id="4" name="Rectangle 3">
            <a:extLst>
              <a:ext uri="{FF2B5EF4-FFF2-40B4-BE49-F238E27FC236}">
                <a16:creationId xmlns:a16="http://schemas.microsoft.com/office/drawing/2014/main" id="{5C8D0C97-407E-4DC3-9537-3F392D8F174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is the Right Attitude About Forgiveness?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D4B73A4-9FC0-424F-A19D-EBDFEAF49C37}"/>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6929D2A-A71E-4D7B-84C3-85F80183C09C}"/>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 was the Situation?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v21-22 </a:t>
            </a:r>
          </a:p>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  What is the Right Attitude About Forgiveness?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v23-27</a:t>
            </a:r>
          </a:p>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III.  What is the Wrong Attitude About Forgiveness?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v28-35</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045917E-85CA-4DD6-9677-08BD0B809D7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DB88BC0-EC79-480B-ADE4-5953CD9B270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The Reckoning.</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when that servant went out, he found one of his fellow servants who owed him a hundred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denarii</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grabbed him and began to choke him. ‘Pay back what you owe me!’ he demanded. - v28</a:t>
            </a:r>
          </a:p>
        </p:txBody>
      </p:sp>
      <p:sp>
        <p:nvSpPr>
          <p:cNvPr id="4" name="Rectangle 3">
            <a:extLst>
              <a:ext uri="{FF2B5EF4-FFF2-40B4-BE49-F238E27FC236}">
                <a16:creationId xmlns:a16="http://schemas.microsoft.com/office/drawing/2014/main" id="{FAB8CC2B-13D2-41F2-813B-C0E9E8CAA53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What is the Wrong Attitude About Forgiveness?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9C3D74E-80DC-4C3B-966B-73C7D82DA44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354BDDD-029D-4110-8011-FDE238BAA34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The Reckoning.</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when that servant went out, he found one of his fellow servants who owed him a hundred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denarii</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grabbed him and began to choke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‘Pay back what you owe me!’ he demanded. - v28</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The king commanded - the 	steward grabbed by the throat.</a:t>
            </a:r>
          </a:p>
        </p:txBody>
      </p:sp>
      <p:sp>
        <p:nvSpPr>
          <p:cNvPr id="4" name="Rectangle 3">
            <a:extLst>
              <a:ext uri="{FF2B5EF4-FFF2-40B4-BE49-F238E27FC236}">
                <a16:creationId xmlns:a16="http://schemas.microsoft.com/office/drawing/2014/main" id="{289DE1A8-CDE3-44C3-B6BC-E4CF00D34DE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What is the Wrong Attitude About Forgiveness?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37B585E-B5FC-40B8-B318-9E4BF888613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435043E-8D42-4DD3-A477-5EE0BF7708C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The Reckoning.</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when that servant went out, he found one of his fellow servants who owed him a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hundred </a:t>
            </a:r>
            <a:r>
              <a:rPr lang="en-US" sz="2800" b="1" u="sng" dirty="0" err="1">
                <a:solidFill>
                  <a:schemeClr val="tx1"/>
                </a:solidFill>
                <a:effectLst>
                  <a:outerShdw blurRad="38100" dist="38100" dir="2700000" algn="tl">
                    <a:srgbClr val="000000">
                      <a:alpha val="43137"/>
                    </a:srgbClr>
                  </a:outerShdw>
                </a:effectLst>
                <a:latin typeface="Arial" pitchFamily="34" charset="0"/>
                <a:cs typeface="Arial" pitchFamily="34" charset="0"/>
              </a:rPr>
              <a:t>denarii</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grabbed him and began to choke him. ‘Pay back what you owe me!’ he demanded. - v28</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Amount owed = 100 </a:t>
            </a:r>
            <a:r>
              <a:rPr lang="en-US" sz="4400" b="1" dirty="0" err="1">
                <a:solidFill>
                  <a:srgbClr val="990033"/>
                </a:solidFill>
                <a:effectLst>
                  <a:outerShdw blurRad="38100" dist="38100" dir="2700000" algn="tl">
                    <a:srgbClr val="000000">
                      <a:alpha val="43137"/>
                    </a:srgbClr>
                  </a:outerShdw>
                </a:effectLst>
                <a:latin typeface="Arial Narrow" pitchFamily="34" charset="0"/>
                <a:cs typeface="Arial" pitchFamily="34" charset="0"/>
              </a:rPr>
              <a:t>denarii</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8A0D7F27-73CA-4FC3-AADB-4D6D6444ED3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What is the Wrong Attitude About Forgiveness?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F9CE43E-A4E3-49CA-89FE-71A92E0C31A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728DEE1-6FE6-48D9-8B0D-9B6D2B4E048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The Reaction.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His fellow servant fell to his knees and begged him, ‘Be patient with me, and I will pay you back.’ - v29</a:t>
            </a:r>
          </a:p>
        </p:txBody>
      </p:sp>
      <p:sp>
        <p:nvSpPr>
          <p:cNvPr id="4" name="Rectangle 3">
            <a:extLst>
              <a:ext uri="{FF2B5EF4-FFF2-40B4-BE49-F238E27FC236}">
                <a16:creationId xmlns:a16="http://schemas.microsoft.com/office/drawing/2014/main" id="{3B6A6FD2-6CEC-4644-96A1-B0CEF189BBB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What is the Wrong Attitude About Forgiveness?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79E349F-DF1D-405A-A999-03DE03EEBFA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EF4FAD2-3DC4-412F-82B3-9D4F0569220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The Reaction.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His fellow servant fell to his knees and begged him, ‘Be patient with me, and I will pay you back.’ - v29</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An identical response except the 	word “all” was not used.</a:t>
            </a:r>
          </a:p>
        </p:txBody>
      </p:sp>
      <p:sp>
        <p:nvSpPr>
          <p:cNvPr id="4" name="Rectangle 3">
            <a:extLst>
              <a:ext uri="{FF2B5EF4-FFF2-40B4-BE49-F238E27FC236}">
                <a16:creationId xmlns:a16="http://schemas.microsoft.com/office/drawing/2014/main" id="{D9B3E2D7-BE18-488F-83A1-6E902D04025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What is the Wrong Attitude About Forgiveness?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55BBB92-ED6C-466F-8FA9-594782761B3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F98511C-0743-4F1F-B7B0-87A7ACBF536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The Reaction.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His fellow servant fell to his knees and begged him, ‘Be patient with me, and I will pay you back.’ - v29</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An identical response except the 	word “all” was not used.</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This servant didn’t promised 	what he couldn’t deliver!</a:t>
            </a:r>
          </a:p>
        </p:txBody>
      </p:sp>
      <p:sp>
        <p:nvSpPr>
          <p:cNvPr id="4" name="Rectangle 3">
            <a:extLst>
              <a:ext uri="{FF2B5EF4-FFF2-40B4-BE49-F238E27FC236}">
                <a16:creationId xmlns:a16="http://schemas.microsoft.com/office/drawing/2014/main" id="{C12BB6D9-35DB-405F-ACFF-FA3D8DF3D3B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What is the Wrong Attitude About Forgiveness?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A786ABD-C240-4B87-8A3C-BDD4535D3AC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5C34989-8880-4845-A516-64C83999E2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The Response.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servant’s master took pity on him, canceled the debt and let him go . . . But he refused. Instead, he went off and had the man thrown into prison until he could pay the debt. - v27 &amp; 30</a:t>
            </a:r>
          </a:p>
        </p:txBody>
      </p:sp>
      <p:sp>
        <p:nvSpPr>
          <p:cNvPr id="4" name="Rectangle 3">
            <a:extLst>
              <a:ext uri="{FF2B5EF4-FFF2-40B4-BE49-F238E27FC236}">
                <a16:creationId xmlns:a16="http://schemas.microsoft.com/office/drawing/2014/main" id="{14F3767A-7459-4F18-B618-DF01FCC857D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What is the Wrong Attitude About Forgiveness?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29F3B76-33E2-49FD-AE99-4B79D4B8343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B823279-2334-4ADB-B389-1AB3FE97488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The Response.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servant’s master took pity on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canceled the debt and let him go</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 But he refused. Instead, he went off and had the man thrown into prison until he could pay the debt. - v27 &amp; 30</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1</a:t>
            </a:r>
            <a:r>
              <a:rPr lang="en-US" sz="4400" b="1" baseline="30000" dirty="0">
                <a:solidFill>
                  <a:srgbClr val="006600"/>
                </a:solidFill>
                <a:effectLst>
                  <a:outerShdw blurRad="38100" dist="38100" dir="2700000" algn="tl">
                    <a:srgbClr val="000000">
                      <a:alpha val="43137"/>
                    </a:srgbClr>
                  </a:outerShdw>
                </a:effectLst>
                <a:latin typeface="Arial Narrow" pitchFamily="34" charset="0"/>
                <a:cs typeface="Arial" pitchFamily="34" charset="0"/>
              </a:rPr>
              <a:t>st</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 response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suspended the 	sentence &amp; pardoned his debt.</a:t>
            </a:r>
          </a:p>
        </p:txBody>
      </p:sp>
      <p:sp>
        <p:nvSpPr>
          <p:cNvPr id="4" name="Rectangle 3">
            <a:extLst>
              <a:ext uri="{FF2B5EF4-FFF2-40B4-BE49-F238E27FC236}">
                <a16:creationId xmlns:a16="http://schemas.microsoft.com/office/drawing/2014/main" id="{2B2DAD2F-76DF-4AC3-A14A-96B297395FA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What is the Wrong Attitude About Forgiveness?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D51F2FB-A708-4C10-B9D5-A8BF5D6E1B6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32C465C-0A61-43D9-9241-147D73A5A5E8}"/>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Asking for forgiveness is implied here.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18:21-22</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Then Peter came to Jesus and asked, “Lord, how many times shall I forgive my brother when he sins against me? Up to seven times?” Jesus answered, “I tell you, not seven times, but seventy-seven times.</a:t>
            </a:r>
          </a:p>
        </p:txBody>
      </p:sp>
      <p:sp>
        <p:nvSpPr>
          <p:cNvPr id="4" name="Rectangle 3">
            <a:extLst>
              <a:ext uri="{FF2B5EF4-FFF2-40B4-BE49-F238E27FC236}">
                <a16:creationId xmlns:a16="http://schemas.microsoft.com/office/drawing/2014/main" id="{5233F3E4-34FD-48B2-B614-BD39B8E39B4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was the Situation? </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2B58A5A-874B-462E-8888-346055A0EC2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170CC78-E7F3-4B89-98F9-0BE5C430A96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The Response.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servant’s master took pity on him, canceled the debt and let him go . . . But he refused. Instead, he went off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had the man thrown into prison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until he could pay the debt. - v27 &amp; 30</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2</a:t>
            </a:r>
            <a:r>
              <a:rPr lang="en-US" sz="4400" b="1" baseline="30000" dirty="0">
                <a:solidFill>
                  <a:srgbClr val="006600"/>
                </a:solidFill>
                <a:effectLst>
                  <a:outerShdw blurRad="38100" dist="38100" dir="2700000" algn="tl">
                    <a:srgbClr val="000000">
                      <a:alpha val="43137"/>
                    </a:srgbClr>
                  </a:outerShdw>
                </a:effectLst>
                <a:latin typeface="Arial Narrow" pitchFamily="34" charset="0"/>
                <a:cs typeface="Arial" pitchFamily="34" charset="0"/>
              </a:rPr>
              <a:t>nd</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 response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dragged him by 	the throat &amp; threw him into 	debtor’s prison.</a:t>
            </a:r>
          </a:p>
        </p:txBody>
      </p:sp>
      <p:sp>
        <p:nvSpPr>
          <p:cNvPr id="4" name="Rectangle 3">
            <a:extLst>
              <a:ext uri="{FF2B5EF4-FFF2-40B4-BE49-F238E27FC236}">
                <a16:creationId xmlns:a16="http://schemas.microsoft.com/office/drawing/2014/main" id="{1D725606-02D4-4807-8E6B-7535068134A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What is the Wrong Attitude About Forgiveness?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7CB2E37-9214-495B-A7F8-CB87B892527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D45550F-9A2C-4FED-9611-25C6C14D2229}"/>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The Response.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Then the master called the servant in. ‘You wicked servant,’ he said,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canceled all that debt of yours because you begged me to. Shouldn’t you have had mercy on your fellow servant just as I had on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anger his master turned him over to the jailers to be tortured, until he should pay back all he owed. </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3</a:t>
            </a:r>
            <a:r>
              <a:rPr lang="en-US" sz="4400" b="1" baseline="30000" dirty="0">
                <a:solidFill>
                  <a:srgbClr val="006600"/>
                </a:solidFill>
                <a:effectLst>
                  <a:outerShdw blurRad="38100" dist="38100" dir="2700000" algn="tl">
                    <a:srgbClr val="000000">
                      <a:alpha val="43137"/>
                    </a:srgbClr>
                  </a:outerShdw>
                </a:effectLst>
                <a:latin typeface="Arial Narrow" pitchFamily="34" charset="0"/>
                <a:cs typeface="Arial" pitchFamily="34" charset="0"/>
              </a:rPr>
              <a:t>rd</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 response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notice how the 	king felt!</a:t>
            </a:r>
          </a:p>
        </p:txBody>
      </p:sp>
      <p:sp>
        <p:nvSpPr>
          <p:cNvPr id="4" name="Rectangle 3">
            <a:extLst>
              <a:ext uri="{FF2B5EF4-FFF2-40B4-BE49-F238E27FC236}">
                <a16:creationId xmlns:a16="http://schemas.microsoft.com/office/drawing/2014/main" id="{F32F1717-4C8C-4614-83F7-178F5067A83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What is the Wrong Attitude About Forgiveness?</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BFBEA6F-D489-4DD1-B112-9810B705B4B3}"/>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B6FB4E6-5F27-40A0-B5F6-CB58845B6936}"/>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 was the Situation?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v21-22 </a:t>
            </a:r>
          </a:p>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  What is the Right Attitude About Forgiveness?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v23-27</a:t>
            </a:r>
          </a:p>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III.  What is the Wrong Attitude About Forgiveness?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v28-35</a:t>
            </a:r>
          </a:p>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IV.  The Message of This Parable.</a:t>
            </a: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23202BC-4410-4B63-8054-AAF75880649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6015BB9-3C5D-40EE-983A-1734719CABC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God wants you to be like the king.</a:t>
            </a:r>
          </a:p>
        </p:txBody>
      </p:sp>
      <p:sp>
        <p:nvSpPr>
          <p:cNvPr id="4" name="Rectangle 3">
            <a:extLst>
              <a:ext uri="{FF2B5EF4-FFF2-40B4-BE49-F238E27FC236}">
                <a16:creationId xmlns:a16="http://schemas.microsoft.com/office/drawing/2014/main" id="{974A4881-6AF5-4600-B6B1-FBC40794212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a:t>
            </a:r>
            <a:r>
              <a:rPr lang="en-US" dirty="0">
                <a:solidFill>
                  <a:srgbClr val="002060"/>
                </a:solidFill>
                <a:effectLst>
                  <a:outerShdw blurRad="38100" dist="38100" dir="2700000" algn="tl">
                    <a:srgbClr val="000000">
                      <a:alpha val="43137"/>
                    </a:srgbClr>
                  </a:outerShdw>
                </a:effectLst>
                <a:cs typeface="Arial" pitchFamily="34" charset="0"/>
              </a:rPr>
              <a:t>The Message of This Parable.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8FDC5E4-A471-4F58-89EA-D48C1F1C384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2D26AC6-90B2-4683-B780-E0B45FF28A47}"/>
              </a:ext>
            </a:extLst>
          </p:cNvPr>
          <p:cNvSpPr>
            <a:spLocks noGrp="1" noChangeArrowheads="1"/>
          </p:cNvSpPr>
          <p:nvPr>
            <p:ph idx="1"/>
          </p:nvPr>
        </p:nvSpPr>
        <p:spPr>
          <a:xfrm>
            <a:off x="685800" y="1038225"/>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One of God’s purposes for you is to be a carbon copy of Him!</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Genesis 1:26-27 - Then God said,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Let us make man in our image, in our likeness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let them rule over the fish of the sea and the birds of the air, over the livestock, over all the earth, and over all the creatures that move along the ground.”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 God created man in his own image, in the image of God he created him; male and female he created them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45610E57-C8DF-4A58-A889-CF80CB6496F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a:t>
            </a:r>
            <a:r>
              <a:rPr lang="en-US" dirty="0">
                <a:solidFill>
                  <a:srgbClr val="002060"/>
                </a:solidFill>
                <a:effectLst>
                  <a:outerShdw blurRad="38100" dist="38100" dir="2700000" algn="tl">
                    <a:srgbClr val="000000">
                      <a:alpha val="43137"/>
                    </a:srgbClr>
                  </a:outerShdw>
                </a:effectLst>
                <a:cs typeface="Arial" pitchFamily="34" charset="0"/>
              </a:rPr>
              <a:t>The Message of This Parable.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EEED32A-1505-430B-AA54-F327B3AB960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0315AF-A6E4-44E3-BD2D-CDD6C490002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God wants His light to shine through your attitudes so He can be honored through you!</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5:16 - . .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let your light shine before men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they may see your good deeds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praise your Father in heaven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A3884ECE-8723-4C37-AF48-CC52EE0F05A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a:t>
            </a:r>
            <a:r>
              <a:rPr lang="en-US" dirty="0">
                <a:solidFill>
                  <a:srgbClr val="002060"/>
                </a:solidFill>
                <a:effectLst>
                  <a:outerShdw blurRad="38100" dist="38100" dir="2700000" algn="tl">
                    <a:srgbClr val="000000">
                      <a:alpha val="43137"/>
                    </a:srgbClr>
                  </a:outerShdw>
                </a:effectLst>
                <a:cs typeface="Arial" pitchFamily="34" charset="0"/>
              </a:rPr>
              <a:t>The Message of This Parable.</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0EFE89A-2ACC-4E42-A723-1F93D23F5E9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411D28B-9286-41F1-A9AE-C3CB5CA42F8D}"/>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Honor God by forgiving others as</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He was willing to forgive you!</a:t>
            </a:r>
          </a:p>
        </p:txBody>
      </p:sp>
      <p:sp>
        <p:nvSpPr>
          <p:cNvPr id="4" name="Rectangle 3">
            <a:extLst>
              <a:ext uri="{FF2B5EF4-FFF2-40B4-BE49-F238E27FC236}">
                <a16:creationId xmlns:a16="http://schemas.microsoft.com/office/drawing/2014/main" id="{AE2D6EA7-A6FF-4FEC-BA27-CCB80E96DEF5}"/>
              </a:ext>
            </a:extLst>
          </p:cNvPr>
          <p:cNvSpPr/>
          <p:nvPr/>
        </p:nvSpPr>
        <p:spPr>
          <a:xfrm>
            <a:off x="762000" y="152400"/>
            <a:ext cx="7848600" cy="523875"/>
          </a:xfrm>
          <a:prstGeom prst="rect">
            <a:avLst/>
          </a:prstGeom>
        </p:spPr>
        <p:txBody>
          <a:bodyPr>
            <a:spAutoFit/>
          </a:bodyPr>
          <a:lstStyle/>
          <a:p>
            <a:pPr algn="ctr" eaLnBrk="1" hangingPunct="1">
              <a:defRPr/>
            </a:pP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3C9866A-8C5E-43A6-86EC-CB219A0183C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B8CD220-8DD2-42F5-AED2-C8560B75E381}"/>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Asking for forgiveness is implied here.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This question may have been 	in response to . .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So watch yourselves. “If your brother sins, rebuke him,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he repents, forgive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ctr"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17:3-4</a:t>
            </a:r>
          </a:p>
        </p:txBody>
      </p:sp>
      <p:sp>
        <p:nvSpPr>
          <p:cNvPr id="4" name="Rectangle 3">
            <a:extLst>
              <a:ext uri="{FF2B5EF4-FFF2-40B4-BE49-F238E27FC236}">
                <a16:creationId xmlns:a16="http://schemas.microsoft.com/office/drawing/2014/main" id="{86114B86-A8D9-4572-A4B3-64FF84D8618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was the Situation? </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1E31846-079E-47C1-A0AF-56E89C71DAD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90ECD5C-6AC7-41DF-924E-DB0A5DE1C147}"/>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Asking for forgiveness is implied here.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What did Peter have in mind?</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7 times a day.</a:t>
            </a:r>
          </a:p>
        </p:txBody>
      </p:sp>
      <p:sp>
        <p:nvSpPr>
          <p:cNvPr id="4" name="Rectangle 3">
            <a:extLst>
              <a:ext uri="{FF2B5EF4-FFF2-40B4-BE49-F238E27FC236}">
                <a16:creationId xmlns:a16="http://schemas.microsoft.com/office/drawing/2014/main" id="{EFF16DD8-C60A-4D32-B6FD-581420B8841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was the Situation? </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F5E0821-6679-4F86-B475-307B50DC132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F592701-500C-4A5F-AB88-C958D3899253}"/>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Asking for forgiveness is implied here.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What did Peter have in mind?</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3 times a day.</a:t>
            </a: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(The Talmud)</a:t>
            </a:r>
          </a:p>
        </p:txBody>
      </p:sp>
      <p:sp>
        <p:nvSpPr>
          <p:cNvPr id="4" name="Rectangle 3">
            <a:extLst>
              <a:ext uri="{FF2B5EF4-FFF2-40B4-BE49-F238E27FC236}">
                <a16:creationId xmlns:a16="http://schemas.microsoft.com/office/drawing/2014/main" id="{1DD958A2-C7B1-418E-8CFB-9805E18D155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was the Situation? </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F5202B1-4A79-4DA0-AD4D-62D736A62B7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675716F-1A44-4E77-8892-034FBAAC7EF7}"/>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Asking for forgiveness is implied here.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What did Peter have in mind?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tell you, not seven times,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seventy-seven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times. - v22</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(Literally 70 X 7 = 490 times a day)</a:t>
            </a:r>
          </a:p>
          <a:p>
            <a:pPr marL="609600" indent="-609600" algn="ctr"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Unlimited forgiveness!</a:t>
            </a:r>
          </a:p>
        </p:txBody>
      </p:sp>
      <p:sp>
        <p:nvSpPr>
          <p:cNvPr id="4" name="Rectangle 3">
            <a:extLst>
              <a:ext uri="{FF2B5EF4-FFF2-40B4-BE49-F238E27FC236}">
                <a16:creationId xmlns:a16="http://schemas.microsoft.com/office/drawing/2014/main" id="{3105C1D2-8941-45F8-A2E0-18D328B7DE4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was the Situation? </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DA9305F-3CBC-4721-81C7-9E987FF49D8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12B492C-7A01-4229-97F1-B60829780365}"/>
              </a:ext>
            </a:extLst>
          </p:cNvPr>
          <p:cNvSpPr>
            <a:spLocks noGrp="1" noChangeArrowheads="1"/>
          </p:cNvSpPr>
          <p:nvPr>
            <p:ph idx="1"/>
          </p:nvPr>
        </p:nvSpPr>
        <p:spPr>
          <a:xfrm>
            <a:off x="457200" y="1066800"/>
            <a:ext cx="8229600" cy="5257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Is unconditional forgiveness emotionally possible?</a:t>
            </a:r>
            <a:endPar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D44DD673-714F-4F36-AD26-7DA39CE86BB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was the Situation? </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34861</TotalTime>
  <Words>2489</Words>
  <Application>Microsoft Office PowerPoint</Application>
  <PresentationFormat>On-screen Show (4:3)</PresentationFormat>
  <Paragraphs>258</Paragraphs>
  <Slides>46</Slides>
  <Notes>46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46</vt:i4>
      </vt:variant>
    </vt:vector>
  </HeadingPairs>
  <TitlesOfParts>
    <vt:vector size="54" baseType="lpstr">
      <vt:lpstr>Arial Narrow</vt:lpstr>
      <vt:lpstr>Arial</vt:lpstr>
      <vt:lpstr>Lucida Sans Unicode</vt:lpstr>
      <vt:lpstr>Wingdings 2</vt:lpstr>
      <vt:lpstr>Calibri</vt:lpstr>
      <vt:lpstr>Times New Roman</vt:lpstr>
      <vt:lpstr>Segoe UI Symbol</vt:lpstr>
      <vt:lpstr>Trek</vt:lpstr>
      <vt:lpstr>the  secret  of forgiveness</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1785</cp:revision>
  <dcterms:created xsi:type="dcterms:W3CDTF">2005-04-23T22:37:40Z</dcterms:created>
  <dcterms:modified xsi:type="dcterms:W3CDTF">2021-02-03T00:18:42Z</dcterms:modified>
</cp:coreProperties>
</file>